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8"/>
  </p:notesMasterIdLst>
  <p:sldIdLst>
    <p:sldId id="256" r:id="rId3"/>
    <p:sldId id="271" r:id="rId4"/>
    <p:sldId id="258" r:id="rId5"/>
    <p:sldId id="282" r:id="rId6"/>
    <p:sldId id="283" r:id="rId7"/>
    <p:sldId id="284" r:id="rId8"/>
    <p:sldId id="270" r:id="rId9"/>
    <p:sldId id="269" r:id="rId10"/>
    <p:sldId id="272" r:id="rId11"/>
    <p:sldId id="277" r:id="rId12"/>
    <p:sldId id="278" r:id="rId13"/>
    <p:sldId id="279" r:id="rId14"/>
    <p:sldId id="285" r:id="rId15"/>
    <p:sldId id="290" r:id="rId16"/>
    <p:sldId id="291" r:id="rId17"/>
    <p:sldId id="292" r:id="rId18"/>
    <p:sldId id="273" r:id="rId19"/>
    <p:sldId id="259" r:id="rId20"/>
    <p:sldId id="260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74" r:id="rId29"/>
    <p:sldId id="275" r:id="rId30"/>
    <p:sldId id="276" r:id="rId31"/>
    <p:sldId id="280" r:id="rId32"/>
    <p:sldId id="281" r:id="rId33"/>
    <p:sldId id="286" r:id="rId34"/>
    <p:sldId id="287" r:id="rId35"/>
    <p:sldId id="288" r:id="rId36"/>
    <p:sldId id="28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338CA-B7CA-48E2-959B-08AFE47F464C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DB374-9889-4BA0-B840-9E9B51826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4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7A89D-21C6-4B4C-989E-A7158D49CD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6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85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67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481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D045290-6794-8D23-5731-6955E617D72F}"/>
              </a:ext>
            </a:extLst>
          </p:cNvPr>
          <p:cNvSpPr/>
          <p:nvPr userDrawn="1"/>
        </p:nvSpPr>
        <p:spPr>
          <a:xfrm>
            <a:off x="608487" y="451385"/>
            <a:ext cx="3788308" cy="5947713"/>
          </a:xfrm>
          <a:prstGeom prst="rect">
            <a:avLst/>
          </a:prstGeom>
          <a:solidFill>
            <a:srgbClr val="F5F5F5"/>
          </a:solidFill>
          <a:ln w="12700" cap="flat" cmpd="sng" algn="ctr">
            <a:solidFill>
              <a:srgbClr val="F5F5F5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="" xmlns:a16="http://schemas.microsoft.com/office/drawing/2014/main" id="{0455C678-F6CA-D773-6661-4AD1A7E7BD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2549" y="1157902"/>
            <a:ext cx="1882919" cy="1717984"/>
          </a:xfrm>
          <a:custGeom>
            <a:avLst/>
            <a:gdLst>
              <a:gd name="connsiteX0" fmla="*/ 1924409 w 2039829"/>
              <a:gd name="connsiteY0" fmla="*/ 0 h 1717984"/>
              <a:gd name="connsiteX1" fmla="*/ 1924409 w 2039829"/>
              <a:gd name="connsiteY1" fmla="*/ 523830 h 1717984"/>
              <a:gd name="connsiteX2" fmla="*/ 2039829 w 2039829"/>
              <a:gd name="connsiteY2" fmla="*/ 639249 h 1717984"/>
              <a:gd name="connsiteX3" fmla="*/ 1926629 w 2039829"/>
              <a:gd name="connsiteY3" fmla="*/ 754670 h 1717984"/>
              <a:gd name="connsiteX4" fmla="*/ 1926629 w 2039829"/>
              <a:gd name="connsiteY4" fmla="*/ 1278500 h 1717984"/>
              <a:gd name="connsiteX5" fmla="*/ 1105370 w 2039829"/>
              <a:gd name="connsiteY5" fmla="*/ 1717984 h 1717984"/>
              <a:gd name="connsiteX6" fmla="*/ 699180 w 2039829"/>
              <a:gd name="connsiteY6" fmla="*/ 1478265 h 1717984"/>
              <a:gd name="connsiteX7" fmla="*/ 612614 w 2039829"/>
              <a:gd name="connsiteY7" fmla="*/ 1287379 h 1717984"/>
              <a:gd name="connsiteX8" fmla="*/ 403970 w 2039829"/>
              <a:gd name="connsiteY8" fmla="*/ 1307355 h 1717984"/>
              <a:gd name="connsiteX9" fmla="*/ 0 w 2039829"/>
              <a:gd name="connsiteY9" fmla="*/ 1074295 h 1717984"/>
              <a:gd name="connsiteX10" fmla="*/ 1924409 w 2039829"/>
              <a:gd name="connsiteY10" fmla="*/ 0 h 171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9829" h="1717984">
                <a:moveTo>
                  <a:pt x="1924409" y="0"/>
                </a:moveTo>
                <a:lnTo>
                  <a:pt x="1924409" y="523830"/>
                </a:lnTo>
                <a:cubicBezTo>
                  <a:pt x="1988778" y="523830"/>
                  <a:pt x="2039829" y="574881"/>
                  <a:pt x="2039829" y="639249"/>
                </a:cubicBezTo>
                <a:cubicBezTo>
                  <a:pt x="2039829" y="701399"/>
                  <a:pt x="1988778" y="752451"/>
                  <a:pt x="1926629" y="754670"/>
                </a:cubicBezTo>
                <a:lnTo>
                  <a:pt x="1926629" y="1278500"/>
                </a:lnTo>
                <a:cubicBezTo>
                  <a:pt x="1584807" y="1278500"/>
                  <a:pt x="1282939" y="1453850"/>
                  <a:pt x="1105370" y="1717984"/>
                </a:cubicBezTo>
                <a:lnTo>
                  <a:pt x="699180" y="1478265"/>
                </a:lnTo>
                <a:cubicBezTo>
                  <a:pt x="714717" y="1405018"/>
                  <a:pt x="681423" y="1327332"/>
                  <a:pt x="612614" y="1287379"/>
                </a:cubicBezTo>
                <a:cubicBezTo>
                  <a:pt x="543807" y="1247426"/>
                  <a:pt x="459461" y="1258523"/>
                  <a:pt x="403970" y="1307355"/>
                </a:cubicBezTo>
                <a:lnTo>
                  <a:pt x="0" y="1074295"/>
                </a:lnTo>
                <a:cubicBezTo>
                  <a:pt x="399531" y="430606"/>
                  <a:pt x="1112029" y="2220"/>
                  <a:pt x="1924409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="" xmlns:a16="http://schemas.microsoft.com/office/drawing/2014/main" id="{31B3B85A-2AF3-700A-F344-54CC39D0B18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09049" y="2296567"/>
            <a:ext cx="1296960" cy="2204081"/>
          </a:xfrm>
          <a:custGeom>
            <a:avLst/>
            <a:gdLst>
              <a:gd name="connsiteX0" fmla="*/ 301890 w 1405040"/>
              <a:gd name="connsiteY0" fmla="*/ 0 h 2204081"/>
              <a:gd name="connsiteX1" fmla="*/ 754692 w 1405040"/>
              <a:gd name="connsiteY1" fmla="*/ 259696 h 2204081"/>
              <a:gd name="connsiteX2" fmla="*/ 910065 w 1405040"/>
              <a:gd name="connsiteY2" fmla="*/ 217523 h 2204081"/>
              <a:gd name="connsiteX3" fmla="*/ 952238 w 1405040"/>
              <a:gd name="connsiteY3" fmla="*/ 372896 h 2204081"/>
              <a:gd name="connsiteX4" fmla="*/ 1405040 w 1405040"/>
              <a:gd name="connsiteY4" fmla="*/ 632592 h 2204081"/>
              <a:gd name="connsiteX5" fmla="*/ 1373965 w 1405040"/>
              <a:gd name="connsiteY5" fmla="*/ 1564832 h 2204081"/>
              <a:gd name="connsiteX6" fmla="*/ 967775 w 1405040"/>
              <a:gd name="connsiteY6" fmla="*/ 1800111 h 2204081"/>
              <a:gd name="connsiteX7" fmla="*/ 759131 w 1405040"/>
              <a:gd name="connsiteY7" fmla="*/ 1780134 h 2204081"/>
              <a:gd name="connsiteX8" fmla="*/ 672566 w 1405040"/>
              <a:gd name="connsiteY8" fmla="*/ 1971022 h 2204081"/>
              <a:gd name="connsiteX9" fmla="*/ 270815 w 1405040"/>
              <a:gd name="connsiteY9" fmla="*/ 2204081 h 2204081"/>
              <a:gd name="connsiteX10" fmla="*/ 301890 w 1405040"/>
              <a:gd name="connsiteY10" fmla="*/ 0 h 220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5040" h="2204081">
                <a:moveTo>
                  <a:pt x="301890" y="0"/>
                </a:moveTo>
                <a:lnTo>
                  <a:pt x="754692" y="259696"/>
                </a:lnTo>
                <a:cubicBezTo>
                  <a:pt x="785766" y="204205"/>
                  <a:pt x="856795" y="186448"/>
                  <a:pt x="910065" y="217523"/>
                </a:cubicBezTo>
                <a:cubicBezTo>
                  <a:pt x="965556" y="248597"/>
                  <a:pt x="983312" y="319625"/>
                  <a:pt x="952238" y="372896"/>
                </a:cubicBezTo>
                <a:lnTo>
                  <a:pt x="1405040" y="632592"/>
                </a:lnTo>
                <a:cubicBezTo>
                  <a:pt x="1234129" y="930020"/>
                  <a:pt x="1234129" y="1278500"/>
                  <a:pt x="1373965" y="1564832"/>
                </a:cubicBezTo>
                <a:lnTo>
                  <a:pt x="967775" y="1800111"/>
                </a:lnTo>
                <a:cubicBezTo>
                  <a:pt x="912284" y="1751279"/>
                  <a:pt x="827939" y="1740181"/>
                  <a:pt x="759131" y="1780134"/>
                </a:cubicBezTo>
                <a:cubicBezTo>
                  <a:pt x="690323" y="1820087"/>
                  <a:pt x="657028" y="1897774"/>
                  <a:pt x="672566" y="1971022"/>
                </a:cubicBezTo>
                <a:lnTo>
                  <a:pt x="270815" y="2204081"/>
                </a:lnTo>
                <a:cubicBezTo>
                  <a:pt x="-86543" y="1535976"/>
                  <a:pt x="-104300" y="703619"/>
                  <a:pt x="30189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="" xmlns:a16="http://schemas.microsoft.com/office/drawing/2014/main" id="{4B5F8409-4AC6-DB5F-33D4-283EC2E479D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91814" y="3925764"/>
            <a:ext cx="1747693" cy="1766816"/>
          </a:xfrm>
          <a:custGeom>
            <a:avLst/>
            <a:gdLst>
              <a:gd name="connsiteX0" fmla="*/ 1103150 w 1893334"/>
              <a:gd name="connsiteY0" fmla="*/ 0 h 1766816"/>
              <a:gd name="connsiteX1" fmla="*/ 1893334 w 1893334"/>
              <a:gd name="connsiteY1" fmla="*/ 492755 h 1766816"/>
              <a:gd name="connsiteX2" fmla="*/ 1893334 w 1893334"/>
              <a:gd name="connsiteY2" fmla="*/ 961095 h 1766816"/>
              <a:gd name="connsiteX3" fmla="*/ 1771255 w 1893334"/>
              <a:gd name="connsiteY3" fmla="*/ 1132006 h 1766816"/>
              <a:gd name="connsiteX4" fmla="*/ 1893334 w 1893334"/>
              <a:gd name="connsiteY4" fmla="*/ 1302915 h 1766816"/>
              <a:gd name="connsiteX5" fmla="*/ 1893334 w 1893334"/>
              <a:gd name="connsiteY5" fmla="*/ 1766816 h 1766816"/>
              <a:gd name="connsiteX6" fmla="*/ 0 w 1893334"/>
              <a:gd name="connsiteY6" fmla="*/ 637031 h 1766816"/>
              <a:gd name="connsiteX7" fmla="*/ 452802 w 1893334"/>
              <a:gd name="connsiteY7" fmla="*/ 375116 h 1766816"/>
              <a:gd name="connsiteX8" fmla="*/ 494975 w 1893334"/>
              <a:gd name="connsiteY8" fmla="*/ 219743 h 1766816"/>
              <a:gd name="connsiteX9" fmla="*/ 650348 w 1893334"/>
              <a:gd name="connsiteY9" fmla="*/ 261915 h 176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3334" h="1766816">
                <a:moveTo>
                  <a:pt x="1103150" y="0"/>
                </a:moveTo>
                <a:cubicBezTo>
                  <a:pt x="1274060" y="295209"/>
                  <a:pt x="1575929" y="470559"/>
                  <a:pt x="1893334" y="492755"/>
                </a:cubicBezTo>
                <a:lnTo>
                  <a:pt x="1893334" y="961095"/>
                </a:lnTo>
                <a:cubicBezTo>
                  <a:pt x="1822306" y="985510"/>
                  <a:pt x="1771255" y="1052100"/>
                  <a:pt x="1771255" y="1132006"/>
                </a:cubicBezTo>
                <a:cubicBezTo>
                  <a:pt x="1771255" y="1211912"/>
                  <a:pt x="1822306" y="1278500"/>
                  <a:pt x="1893334" y="1302915"/>
                </a:cubicBezTo>
                <a:lnTo>
                  <a:pt x="1893334" y="1766816"/>
                </a:lnTo>
                <a:cubicBezTo>
                  <a:pt x="1136444" y="1742400"/>
                  <a:pt x="408410" y="1340650"/>
                  <a:pt x="0" y="637031"/>
                </a:cubicBezTo>
                <a:lnTo>
                  <a:pt x="452802" y="375116"/>
                </a:lnTo>
                <a:cubicBezTo>
                  <a:pt x="421728" y="319625"/>
                  <a:pt x="439484" y="250817"/>
                  <a:pt x="494975" y="219743"/>
                </a:cubicBezTo>
                <a:cubicBezTo>
                  <a:pt x="550466" y="188668"/>
                  <a:pt x="619273" y="206425"/>
                  <a:pt x="650348" y="261915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="" xmlns:a16="http://schemas.microsoft.com/office/drawing/2014/main" id="{7BB68D7C-E84C-A570-E87A-BB22C017EF1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00580" y="3974596"/>
            <a:ext cx="1882919" cy="1717984"/>
          </a:xfrm>
          <a:custGeom>
            <a:avLst/>
            <a:gdLst>
              <a:gd name="connsiteX0" fmla="*/ 934460 w 2039829"/>
              <a:gd name="connsiteY0" fmla="*/ 0 h 1717984"/>
              <a:gd name="connsiteX1" fmla="*/ 1340650 w 2039829"/>
              <a:gd name="connsiteY1" fmla="*/ 235279 h 1717984"/>
              <a:gd name="connsiteX2" fmla="*/ 1427215 w 2039829"/>
              <a:gd name="connsiteY2" fmla="*/ 426167 h 1717984"/>
              <a:gd name="connsiteX3" fmla="*/ 1635859 w 2039829"/>
              <a:gd name="connsiteY3" fmla="*/ 406190 h 1717984"/>
              <a:gd name="connsiteX4" fmla="*/ 2039829 w 2039829"/>
              <a:gd name="connsiteY4" fmla="*/ 643689 h 1717984"/>
              <a:gd name="connsiteX5" fmla="*/ 115420 w 2039829"/>
              <a:gd name="connsiteY5" fmla="*/ 1717984 h 1717984"/>
              <a:gd name="connsiteX6" fmla="*/ 115420 w 2039829"/>
              <a:gd name="connsiteY6" fmla="*/ 1194154 h 1717984"/>
              <a:gd name="connsiteX7" fmla="*/ 0 w 2039829"/>
              <a:gd name="connsiteY7" fmla="*/ 1078734 h 1717984"/>
              <a:gd name="connsiteX8" fmla="*/ 113200 w 2039829"/>
              <a:gd name="connsiteY8" fmla="*/ 963315 h 1717984"/>
              <a:gd name="connsiteX9" fmla="*/ 113200 w 2039829"/>
              <a:gd name="connsiteY9" fmla="*/ 439484 h 1717984"/>
              <a:gd name="connsiteX10" fmla="*/ 934460 w 2039829"/>
              <a:gd name="connsiteY10" fmla="*/ 0 h 171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9829" h="1717984">
                <a:moveTo>
                  <a:pt x="934460" y="0"/>
                </a:moveTo>
                <a:lnTo>
                  <a:pt x="1340650" y="235279"/>
                </a:lnTo>
                <a:cubicBezTo>
                  <a:pt x="1325112" y="308527"/>
                  <a:pt x="1358407" y="386214"/>
                  <a:pt x="1427215" y="426167"/>
                </a:cubicBezTo>
                <a:cubicBezTo>
                  <a:pt x="1496023" y="466120"/>
                  <a:pt x="1580368" y="455022"/>
                  <a:pt x="1635859" y="406190"/>
                </a:cubicBezTo>
                <a:lnTo>
                  <a:pt x="2039829" y="643689"/>
                </a:lnTo>
                <a:cubicBezTo>
                  <a:pt x="1640299" y="1287378"/>
                  <a:pt x="927801" y="1717984"/>
                  <a:pt x="115420" y="1717984"/>
                </a:cubicBezTo>
                <a:lnTo>
                  <a:pt x="115420" y="1194154"/>
                </a:lnTo>
                <a:cubicBezTo>
                  <a:pt x="51052" y="1194154"/>
                  <a:pt x="0" y="1143103"/>
                  <a:pt x="0" y="1078734"/>
                </a:cubicBezTo>
                <a:cubicBezTo>
                  <a:pt x="0" y="1016585"/>
                  <a:pt x="51052" y="965534"/>
                  <a:pt x="113200" y="963315"/>
                </a:cubicBezTo>
                <a:lnTo>
                  <a:pt x="113200" y="439484"/>
                </a:lnTo>
                <a:cubicBezTo>
                  <a:pt x="455022" y="439484"/>
                  <a:pt x="756890" y="264135"/>
                  <a:pt x="9344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="" xmlns:a16="http://schemas.microsoft.com/office/drawing/2014/main" id="{104E15E1-B1C3-B2C9-DC3F-57EAFC12296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97988" y="2466002"/>
            <a:ext cx="1298248" cy="2090136"/>
          </a:xfrm>
          <a:custGeom>
            <a:avLst/>
            <a:gdLst>
              <a:gd name="connsiteX0" fmla="*/ 937042 w 1406435"/>
              <a:gd name="connsiteY0" fmla="*/ 0 h 2090136"/>
              <a:gd name="connsiteX1" fmla="*/ 1192896 w 1406435"/>
              <a:gd name="connsiteY1" fmla="*/ 0 h 2090136"/>
              <a:gd name="connsiteX2" fmla="*/ 1199425 w 1406435"/>
              <a:gd name="connsiteY2" fmla="*/ 13178 h 2090136"/>
              <a:gd name="connsiteX3" fmla="*/ 1105370 w 1406435"/>
              <a:gd name="connsiteY3" fmla="*/ 2090136 h 2090136"/>
              <a:gd name="connsiteX4" fmla="*/ 652567 w 1406435"/>
              <a:gd name="connsiteY4" fmla="*/ 1830440 h 2090136"/>
              <a:gd name="connsiteX5" fmla="*/ 497194 w 1406435"/>
              <a:gd name="connsiteY5" fmla="*/ 1872613 h 2090136"/>
              <a:gd name="connsiteX6" fmla="*/ 455022 w 1406435"/>
              <a:gd name="connsiteY6" fmla="*/ 1717240 h 2090136"/>
              <a:gd name="connsiteX7" fmla="*/ 0 w 1406435"/>
              <a:gd name="connsiteY7" fmla="*/ 1455325 h 2090136"/>
              <a:gd name="connsiteX8" fmla="*/ 31074 w 1406435"/>
              <a:gd name="connsiteY8" fmla="*/ 523086 h 2090136"/>
              <a:gd name="connsiteX9" fmla="*/ 437264 w 1406435"/>
              <a:gd name="connsiteY9" fmla="*/ 287806 h 2090136"/>
              <a:gd name="connsiteX10" fmla="*/ 645910 w 1406435"/>
              <a:gd name="connsiteY10" fmla="*/ 307783 h 2090136"/>
              <a:gd name="connsiteX11" fmla="*/ 732474 w 1406435"/>
              <a:gd name="connsiteY11" fmla="*/ 116896 h 209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435" h="2090136">
                <a:moveTo>
                  <a:pt x="937042" y="0"/>
                </a:moveTo>
                <a:lnTo>
                  <a:pt x="1192896" y="0"/>
                </a:lnTo>
                <a:lnTo>
                  <a:pt x="1199425" y="13178"/>
                </a:lnTo>
                <a:cubicBezTo>
                  <a:pt x="1494107" y="657702"/>
                  <a:pt x="1484092" y="1430493"/>
                  <a:pt x="1105370" y="2090136"/>
                </a:cubicBezTo>
                <a:lnTo>
                  <a:pt x="652567" y="1830440"/>
                </a:lnTo>
                <a:cubicBezTo>
                  <a:pt x="621493" y="1885931"/>
                  <a:pt x="550466" y="1903688"/>
                  <a:pt x="497194" y="1872613"/>
                </a:cubicBezTo>
                <a:cubicBezTo>
                  <a:pt x="441704" y="1841539"/>
                  <a:pt x="423947" y="1770511"/>
                  <a:pt x="455022" y="1717240"/>
                </a:cubicBezTo>
                <a:lnTo>
                  <a:pt x="0" y="1455325"/>
                </a:lnTo>
                <a:cubicBezTo>
                  <a:pt x="170911" y="1157897"/>
                  <a:pt x="170911" y="809416"/>
                  <a:pt x="31074" y="523086"/>
                </a:cubicBezTo>
                <a:lnTo>
                  <a:pt x="437264" y="287806"/>
                </a:lnTo>
                <a:cubicBezTo>
                  <a:pt x="492755" y="336637"/>
                  <a:pt x="577101" y="347736"/>
                  <a:pt x="645910" y="307783"/>
                </a:cubicBezTo>
                <a:cubicBezTo>
                  <a:pt x="714717" y="267830"/>
                  <a:pt x="748011" y="190143"/>
                  <a:pt x="732474" y="116896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="" xmlns:a16="http://schemas.microsoft.com/office/drawing/2014/main" id="{EAB85E3E-CA3B-6C33-CF2A-8D543C2BE49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66538" y="1157902"/>
            <a:ext cx="1747693" cy="1766816"/>
          </a:xfrm>
          <a:custGeom>
            <a:avLst/>
            <a:gdLst>
              <a:gd name="connsiteX0" fmla="*/ 0 w 1893334"/>
              <a:gd name="connsiteY0" fmla="*/ 0 h 1766816"/>
              <a:gd name="connsiteX1" fmla="*/ 1893334 w 1893334"/>
              <a:gd name="connsiteY1" fmla="*/ 1129786 h 1766816"/>
              <a:gd name="connsiteX2" fmla="*/ 1440532 w 1893334"/>
              <a:gd name="connsiteY2" fmla="*/ 1391700 h 1766816"/>
              <a:gd name="connsiteX3" fmla="*/ 1398359 w 1893334"/>
              <a:gd name="connsiteY3" fmla="*/ 1547074 h 1766816"/>
              <a:gd name="connsiteX4" fmla="*/ 1242986 w 1893334"/>
              <a:gd name="connsiteY4" fmla="*/ 1504901 h 1766816"/>
              <a:gd name="connsiteX5" fmla="*/ 790184 w 1893334"/>
              <a:gd name="connsiteY5" fmla="*/ 1766816 h 1766816"/>
              <a:gd name="connsiteX6" fmla="*/ 0 w 1893334"/>
              <a:gd name="connsiteY6" fmla="*/ 1274061 h 1766816"/>
              <a:gd name="connsiteX7" fmla="*/ 0 w 1893334"/>
              <a:gd name="connsiteY7" fmla="*/ 805721 h 1766816"/>
              <a:gd name="connsiteX8" fmla="*/ 122079 w 1893334"/>
              <a:gd name="connsiteY8" fmla="*/ 634811 h 1766816"/>
              <a:gd name="connsiteX9" fmla="*/ 0 w 1893334"/>
              <a:gd name="connsiteY9" fmla="*/ 463900 h 176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3334" h="1766816">
                <a:moveTo>
                  <a:pt x="0" y="0"/>
                </a:moveTo>
                <a:cubicBezTo>
                  <a:pt x="756890" y="24415"/>
                  <a:pt x="1484924" y="426167"/>
                  <a:pt x="1893334" y="1129786"/>
                </a:cubicBezTo>
                <a:lnTo>
                  <a:pt x="1440532" y="1391700"/>
                </a:lnTo>
                <a:cubicBezTo>
                  <a:pt x="1471606" y="1447191"/>
                  <a:pt x="1453850" y="1515999"/>
                  <a:pt x="1398359" y="1547074"/>
                </a:cubicBezTo>
                <a:cubicBezTo>
                  <a:pt x="1342869" y="1578149"/>
                  <a:pt x="1274060" y="1560391"/>
                  <a:pt x="1242986" y="1504901"/>
                </a:cubicBezTo>
                <a:lnTo>
                  <a:pt x="790184" y="1766816"/>
                </a:lnTo>
                <a:cubicBezTo>
                  <a:pt x="619273" y="1471606"/>
                  <a:pt x="317405" y="1296257"/>
                  <a:pt x="0" y="1274061"/>
                </a:cubicBezTo>
                <a:lnTo>
                  <a:pt x="0" y="805721"/>
                </a:lnTo>
                <a:cubicBezTo>
                  <a:pt x="71027" y="781305"/>
                  <a:pt x="122079" y="714717"/>
                  <a:pt x="122079" y="634811"/>
                </a:cubicBezTo>
                <a:cubicBezTo>
                  <a:pt x="122079" y="554905"/>
                  <a:pt x="71027" y="488316"/>
                  <a:pt x="0" y="46390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FDA8F3-3624-0E8E-97ED-3D35F4EB4E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31821" y="705551"/>
            <a:ext cx="3898940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en-US" sz="1200" smtClean="0">
                <a:solidFill>
                  <a:sysClr val="windowText" lastClr="000000"/>
                </a:solidFill>
              </a:defRPr>
            </a:lvl1pPr>
            <a:lvl2pPr>
              <a:buClr>
                <a:schemeClr val="tx1"/>
              </a:buClr>
              <a:defRPr lang="en-US" sz="1800" smtClean="0"/>
            </a:lvl2pPr>
            <a:lvl3pPr>
              <a:buClr>
                <a:schemeClr val="tx1"/>
              </a:buClr>
              <a:defRPr lang="en-US" sz="1800" smtClean="0"/>
            </a:lvl3pPr>
            <a:lvl4pPr>
              <a:buClr>
                <a:schemeClr val="tx1"/>
              </a:buClr>
              <a:defRPr lang="en-US" sz="1800" smtClean="0"/>
            </a:lvl4pPr>
            <a:lvl5pPr>
              <a:buClr>
                <a:schemeClr val="tx1"/>
              </a:buClr>
              <a:defRPr lang="en-US" sz="1800"/>
            </a:lvl5pPr>
          </a:lstStyle>
          <a:p>
            <a:pPr marL="177800" lvl="0" indent="-177800" defTabSz="914400"/>
            <a:r>
              <a:rPr lang="ru-RU" dirty="0"/>
              <a:t>ФИО, Контакты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55F05C9D-A444-A738-A636-D206DBEEC9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1820" y="2128001"/>
            <a:ext cx="3898940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813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ru-RU" sz="1200" kern="1200" dirty="0" smtClea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177800" lvl="0" indent="-177800" algn="l" defTabSz="914400" rtl="0" eaLnBrk="1" latinLnBrk="0" hangingPunct="1">
              <a:lnSpc>
                <a:spcPct val="90000"/>
              </a:lnSpc>
              <a:spcBef>
                <a:spcPts val="813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dirty="0"/>
              <a:t>Сформулируйте название лучшей практики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AEE3867D-42B0-C1D4-3CA7-ADCF7164D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31821" y="3021715"/>
            <a:ext cx="3898940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Сформулируйте задачу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4BA6E192-4951-60DF-DD0E-6A745273180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31821" y="3915429"/>
            <a:ext cx="3898940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опыта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CADC4AE7-50E4-B870-8A0A-29B4909D06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31821" y="5337880"/>
            <a:ext cx="3898940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результата</a:t>
            </a:r>
          </a:p>
        </p:txBody>
      </p:sp>
      <p:sp>
        <p:nvSpPr>
          <p:cNvPr id="50" name="Text Placeholder 45">
            <a:extLst>
              <a:ext uri="{FF2B5EF4-FFF2-40B4-BE49-F238E27FC236}">
                <a16:creationId xmlns="" xmlns:a16="http://schemas.microsoft.com/office/drawing/2014/main" id="{E4AD166F-E3E0-CFC5-7D65-A0E1A86408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7849" y="451384"/>
            <a:ext cx="2598944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ru-RU" dirty="0"/>
          </a:p>
        </p:txBody>
      </p:sp>
      <p:sp>
        <p:nvSpPr>
          <p:cNvPr id="51" name="Text Placeholder 48">
            <a:extLst>
              <a:ext uri="{FF2B5EF4-FFF2-40B4-BE49-F238E27FC236}">
                <a16:creationId xmlns="" xmlns:a16="http://schemas.microsoft.com/office/drawing/2014/main" id="{8A426458-620C-9653-C733-062F603447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97851" y="5787098"/>
            <a:ext cx="2598942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dirty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62C859B-DF95-64D0-60AE-871232DE4221}"/>
              </a:ext>
            </a:extLst>
          </p:cNvPr>
          <p:cNvSpPr/>
          <p:nvPr userDrawn="1"/>
        </p:nvSpPr>
        <p:spPr>
          <a:xfrm>
            <a:off x="608487" y="451384"/>
            <a:ext cx="1189363" cy="612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Школа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4BC5841-5BD6-CF5A-FF77-37602AA4719D}"/>
              </a:ext>
            </a:extLst>
          </p:cNvPr>
          <p:cNvSpPr/>
          <p:nvPr userDrawn="1"/>
        </p:nvSpPr>
        <p:spPr>
          <a:xfrm>
            <a:off x="608487" y="5787097"/>
            <a:ext cx="1189364" cy="612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Направленность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F823F0-3695-E70A-2488-98BF5B3885F4}"/>
              </a:ext>
            </a:extLst>
          </p:cNvPr>
          <p:cNvSpPr/>
          <p:nvPr/>
        </p:nvSpPr>
        <p:spPr>
          <a:xfrm>
            <a:off x="4831821" y="5083714"/>
            <a:ext cx="3898940" cy="254167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Достигнутые результаты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B754D90-2DA8-76C3-7B3A-BB5DFAC08292}"/>
              </a:ext>
            </a:extLst>
          </p:cNvPr>
          <p:cNvSpPr/>
          <p:nvPr/>
        </p:nvSpPr>
        <p:spPr>
          <a:xfrm>
            <a:off x="4831821" y="3661263"/>
            <a:ext cx="3898940" cy="254167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Решение, условия для внедрения, необходимые ресурсы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ECD26BF-9E49-D8B5-6D1C-E1D650AAB73B}"/>
              </a:ext>
            </a:extLst>
          </p:cNvPr>
          <p:cNvSpPr/>
          <p:nvPr/>
        </p:nvSpPr>
        <p:spPr>
          <a:xfrm>
            <a:off x="4831821" y="2767549"/>
            <a:ext cx="3898940" cy="254167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Решаемая задача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3CE0C51-A13C-9E90-7F95-0E6C1233A5EB}"/>
              </a:ext>
            </a:extLst>
          </p:cNvPr>
          <p:cNvSpPr/>
          <p:nvPr/>
        </p:nvSpPr>
        <p:spPr>
          <a:xfrm>
            <a:off x="4831821" y="1873834"/>
            <a:ext cx="3898940" cy="254167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Название лучшей практики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F9821B5-63C9-DA3A-8691-D56CF434B32F}"/>
              </a:ext>
            </a:extLst>
          </p:cNvPr>
          <p:cNvSpPr/>
          <p:nvPr/>
        </p:nvSpPr>
        <p:spPr>
          <a:xfrm>
            <a:off x="4831821" y="451385"/>
            <a:ext cx="3898940" cy="254167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Лидер практики, контакты автора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="" xmlns:a16="http://schemas.microsoft.com/office/drawing/2014/main" id="{3092FE35-C328-6B0D-8F48-34EFDEA0E5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87229" y="2537571"/>
            <a:ext cx="1630824" cy="1762828"/>
          </a:xfrm>
          <a:custGeom>
            <a:avLst/>
            <a:gdLst>
              <a:gd name="connsiteX0" fmla="*/ 883363 w 1766726"/>
              <a:gd name="connsiteY0" fmla="*/ 0 h 1762828"/>
              <a:gd name="connsiteX1" fmla="*/ 1766726 w 1766726"/>
              <a:gd name="connsiteY1" fmla="*/ 881414 h 1762828"/>
              <a:gd name="connsiteX2" fmla="*/ 883363 w 1766726"/>
              <a:gd name="connsiteY2" fmla="*/ 1762828 h 1762828"/>
              <a:gd name="connsiteX3" fmla="*/ 0 w 1766726"/>
              <a:gd name="connsiteY3" fmla="*/ 881414 h 1762828"/>
              <a:gd name="connsiteX4" fmla="*/ 883363 w 1766726"/>
              <a:gd name="connsiteY4" fmla="*/ 0 h 176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6726" h="1762828">
                <a:moveTo>
                  <a:pt x="883363" y="0"/>
                </a:moveTo>
                <a:cubicBezTo>
                  <a:pt x="1371231" y="0"/>
                  <a:pt x="1766726" y="394622"/>
                  <a:pt x="1766726" y="881414"/>
                </a:cubicBezTo>
                <a:cubicBezTo>
                  <a:pt x="1766726" y="1368206"/>
                  <a:pt x="1371231" y="1762828"/>
                  <a:pt x="883363" y="1762828"/>
                </a:cubicBezTo>
                <a:cubicBezTo>
                  <a:pt x="395495" y="1762828"/>
                  <a:pt x="0" y="1368206"/>
                  <a:pt x="0" y="881414"/>
                </a:cubicBezTo>
                <a:cubicBezTo>
                  <a:pt x="0" y="394622"/>
                  <a:pt x="395495" y="0"/>
                  <a:pt x="883363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Эмблема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0866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78">
          <p15:clr>
            <a:srgbClr val="FBAE40"/>
          </p15:clr>
        </p15:guide>
        <p15:guide id="2" pos="282">
          <p15:clr>
            <a:srgbClr val="FBAE40"/>
          </p15:clr>
        </p15:guide>
        <p15:guide id="3" pos="5958">
          <p15:clr>
            <a:srgbClr val="FBAE40"/>
          </p15:clr>
        </p15:guide>
        <p15:guide id="4" orient="horz" pos="40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045290-6794-8D23-5731-6955E617D72F}"/>
              </a:ext>
            </a:extLst>
          </p:cNvPr>
          <p:cNvSpPr/>
          <p:nvPr userDrawn="1"/>
        </p:nvSpPr>
        <p:spPr>
          <a:xfrm>
            <a:off x="608487" y="451385"/>
            <a:ext cx="3788308" cy="5947713"/>
          </a:xfrm>
          <a:prstGeom prst="rect">
            <a:avLst/>
          </a:prstGeom>
          <a:solidFill>
            <a:srgbClr val="F5F5F5"/>
          </a:solidFill>
          <a:ln w="12700" cap="flat" cmpd="sng" algn="ctr">
            <a:solidFill>
              <a:srgbClr val="F5F5F5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FDA8F3-3624-0E8E-97ED-3D35F4EB4E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3387" y="705551"/>
            <a:ext cx="4077375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en-US" sz="1200" smtClean="0">
                <a:solidFill>
                  <a:sysClr val="windowText" lastClr="000000"/>
                </a:solidFill>
              </a:defRPr>
            </a:lvl1pPr>
            <a:lvl2pPr>
              <a:buClr>
                <a:schemeClr val="tx1"/>
              </a:buClr>
              <a:defRPr lang="en-US" sz="1800" smtClean="0"/>
            </a:lvl2pPr>
            <a:lvl3pPr>
              <a:buClr>
                <a:schemeClr val="tx1"/>
              </a:buClr>
              <a:defRPr lang="en-US" sz="1800" smtClean="0"/>
            </a:lvl3pPr>
            <a:lvl4pPr>
              <a:buClr>
                <a:schemeClr val="tx1"/>
              </a:buClr>
              <a:defRPr lang="en-US" sz="1800" smtClean="0"/>
            </a:lvl4pPr>
            <a:lvl5pPr>
              <a:buClr>
                <a:schemeClr val="tx1"/>
              </a:buClr>
              <a:defRPr lang="en-US" sz="1800"/>
            </a:lvl5pPr>
          </a:lstStyle>
          <a:p>
            <a:pPr marL="177800" lvl="0" indent="-177800" defTabSz="914400"/>
            <a:r>
              <a:rPr lang="ru-RU" dirty="0"/>
              <a:t>ФИО, Контакты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55F05C9D-A444-A738-A636-D206DBEEC9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3386" y="2128001"/>
            <a:ext cx="4077375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 marL="185738" indent="-185738">
              <a:buClrTx/>
              <a:defRPr lang="ru-RU" sz="1200" kern="1200" dirty="0" smtClea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177800" lvl="0" indent="-177800" algn="l" defTabSz="914400" rtl="0" eaLnBrk="1" latinLnBrk="0" hangingPunct="1">
              <a:lnSpc>
                <a:spcPct val="90000"/>
              </a:lnSpc>
              <a:spcBef>
                <a:spcPts val="813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dirty="0"/>
              <a:t>Сформулируйте название лучшей практики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EE3867D-42B0-C1D4-3CA7-ADCF7164D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53387" y="3021715"/>
            <a:ext cx="4077375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Сформулируйте задачу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BA6E192-4951-60DF-DD0E-6A745273180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53387" y="3915429"/>
            <a:ext cx="4077375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опыта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ADC4AE7-50E4-B870-8A0A-29B4909D06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53387" y="5337880"/>
            <a:ext cx="4077375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результата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EEF828E6-4F26-1415-8037-F09BA205B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49523" y="2890815"/>
            <a:ext cx="977638" cy="1056772"/>
          </a:xfrm>
          <a:custGeom>
            <a:avLst/>
            <a:gdLst>
              <a:gd name="connsiteX0" fmla="*/ 529554 w 1059108"/>
              <a:gd name="connsiteY0" fmla="*/ 0 h 1056772"/>
              <a:gd name="connsiteX1" fmla="*/ 1059108 w 1059108"/>
              <a:gd name="connsiteY1" fmla="*/ 528386 h 1056772"/>
              <a:gd name="connsiteX2" fmla="*/ 529554 w 1059108"/>
              <a:gd name="connsiteY2" fmla="*/ 1056772 h 1056772"/>
              <a:gd name="connsiteX3" fmla="*/ 0 w 1059108"/>
              <a:gd name="connsiteY3" fmla="*/ 528386 h 1056772"/>
              <a:gd name="connsiteX4" fmla="*/ 529554 w 1059108"/>
              <a:gd name="connsiteY4" fmla="*/ 0 h 105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108" h="1056772">
                <a:moveTo>
                  <a:pt x="529554" y="0"/>
                </a:moveTo>
                <a:cubicBezTo>
                  <a:pt x="822019" y="0"/>
                  <a:pt x="1059108" y="236566"/>
                  <a:pt x="1059108" y="528386"/>
                </a:cubicBezTo>
                <a:cubicBezTo>
                  <a:pt x="1059108" y="820206"/>
                  <a:pt x="822019" y="1056772"/>
                  <a:pt x="529554" y="1056772"/>
                </a:cubicBezTo>
                <a:cubicBezTo>
                  <a:pt x="237089" y="1056772"/>
                  <a:pt x="0" y="820206"/>
                  <a:pt x="0" y="528386"/>
                </a:cubicBezTo>
                <a:cubicBezTo>
                  <a:pt x="0" y="236566"/>
                  <a:pt x="237089" y="0"/>
                  <a:pt x="529554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Эмблема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FFCF0931-EF3A-61AE-6743-FF7AC44BEBC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02589" y="1236217"/>
            <a:ext cx="1659187" cy="1793493"/>
          </a:xfrm>
          <a:custGeom>
            <a:avLst/>
            <a:gdLst>
              <a:gd name="connsiteX0" fmla="*/ 0 w 1797453"/>
              <a:gd name="connsiteY0" fmla="*/ 0 h 1793493"/>
              <a:gd name="connsiteX1" fmla="*/ 1797453 w 1797453"/>
              <a:gd name="connsiteY1" fmla="*/ 1027522 h 1793493"/>
              <a:gd name="connsiteX2" fmla="*/ 468087 w 1797453"/>
              <a:gd name="connsiteY2" fmla="*/ 1793493 h 1793493"/>
              <a:gd name="connsiteX3" fmla="*/ 262129 w 1797453"/>
              <a:gd name="connsiteY3" fmla="*/ 1616012 h 1793493"/>
              <a:gd name="connsiteX4" fmla="*/ 0 w 1797453"/>
              <a:gd name="connsiteY4" fmla="*/ 1531942 h 1793493"/>
              <a:gd name="connsiteX5" fmla="*/ 0 w 1797453"/>
              <a:gd name="connsiteY5" fmla="*/ 0 h 179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453" h="1793493">
                <a:moveTo>
                  <a:pt x="0" y="0"/>
                </a:moveTo>
                <a:cubicBezTo>
                  <a:pt x="758301" y="18682"/>
                  <a:pt x="1422984" y="429691"/>
                  <a:pt x="1797453" y="1027522"/>
                </a:cubicBezTo>
                <a:cubicBezTo>
                  <a:pt x="1797453" y="1027522"/>
                  <a:pt x="1797453" y="1027522"/>
                  <a:pt x="468087" y="1793493"/>
                </a:cubicBezTo>
                <a:cubicBezTo>
                  <a:pt x="411916" y="1728106"/>
                  <a:pt x="346384" y="1662718"/>
                  <a:pt x="262129" y="1616012"/>
                </a:cubicBezTo>
                <a:cubicBezTo>
                  <a:pt x="177873" y="1569307"/>
                  <a:pt x="93617" y="1541283"/>
                  <a:pt x="0" y="1531942"/>
                </a:cubicBezTo>
                <a:cubicBezTo>
                  <a:pt x="0" y="1531942"/>
                  <a:pt x="0" y="153194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4C8034B4-4F0D-A6DE-6AB4-9392777267E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94199" y="2383566"/>
            <a:ext cx="1469247" cy="2071272"/>
          </a:xfrm>
          <a:custGeom>
            <a:avLst/>
            <a:gdLst>
              <a:gd name="connsiteX0" fmla="*/ 1329524 w 1591684"/>
              <a:gd name="connsiteY0" fmla="*/ 0 h 2071272"/>
              <a:gd name="connsiteX1" fmla="*/ 1591684 w 1591684"/>
              <a:gd name="connsiteY1" fmla="*/ 1040322 h 2071272"/>
              <a:gd name="connsiteX2" fmla="*/ 1338887 w 1591684"/>
              <a:gd name="connsiteY2" fmla="*/ 2071272 h 2071272"/>
              <a:gd name="connsiteX3" fmla="*/ 0 w 1591684"/>
              <a:gd name="connsiteY3" fmla="*/ 1302746 h 2071272"/>
              <a:gd name="connsiteX4" fmla="*/ 0 w 1591684"/>
              <a:gd name="connsiteY4" fmla="*/ 768526 h 2071272"/>
              <a:gd name="connsiteX5" fmla="*/ 1329524 w 1591684"/>
              <a:gd name="connsiteY5" fmla="*/ 0 h 207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684" h="2071272">
                <a:moveTo>
                  <a:pt x="1329524" y="0"/>
                </a:moveTo>
                <a:cubicBezTo>
                  <a:pt x="1498056" y="309285"/>
                  <a:pt x="1591684" y="665431"/>
                  <a:pt x="1591684" y="1040322"/>
                </a:cubicBezTo>
                <a:cubicBezTo>
                  <a:pt x="1591684" y="1415213"/>
                  <a:pt x="1498056" y="1761987"/>
                  <a:pt x="1338887" y="2071272"/>
                </a:cubicBezTo>
                <a:cubicBezTo>
                  <a:pt x="1338887" y="2071272"/>
                  <a:pt x="1338887" y="2071272"/>
                  <a:pt x="0" y="1302746"/>
                </a:cubicBezTo>
                <a:cubicBezTo>
                  <a:pt x="84266" y="1124673"/>
                  <a:pt x="74903" y="937227"/>
                  <a:pt x="0" y="768526"/>
                </a:cubicBezTo>
                <a:cubicBezTo>
                  <a:pt x="0" y="768526"/>
                  <a:pt x="0" y="768526"/>
                  <a:pt x="1329524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6A5B6DEE-AC88-2CFE-84E4-BBC39F9CF3E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02589" y="3808698"/>
            <a:ext cx="1659187" cy="1805571"/>
          </a:xfrm>
          <a:custGeom>
            <a:avLst/>
            <a:gdLst>
              <a:gd name="connsiteX0" fmla="*/ 468087 w 1797453"/>
              <a:gd name="connsiteY0" fmla="*/ 0 h 1805571"/>
              <a:gd name="connsiteX1" fmla="*/ 1797453 w 1797453"/>
              <a:gd name="connsiteY1" fmla="*/ 767134 h 1805571"/>
              <a:gd name="connsiteX2" fmla="*/ 0 w 1797453"/>
              <a:gd name="connsiteY2" fmla="*/ 1805571 h 1805571"/>
              <a:gd name="connsiteX3" fmla="*/ 0 w 1797453"/>
              <a:gd name="connsiteY3" fmla="*/ 271304 h 1805571"/>
              <a:gd name="connsiteX4" fmla="*/ 468087 w 1797453"/>
              <a:gd name="connsiteY4" fmla="*/ 0 h 180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453" h="1805571">
                <a:moveTo>
                  <a:pt x="468087" y="0"/>
                </a:moveTo>
                <a:cubicBezTo>
                  <a:pt x="468087" y="0"/>
                  <a:pt x="468087" y="0"/>
                  <a:pt x="1797453" y="767134"/>
                </a:cubicBezTo>
                <a:cubicBezTo>
                  <a:pt x="1422984" y="1365873"/>
                  <a:pt x="767662" y="1777505"/>
                  <a:pt x="0" y="1805571"/>
                </a:cubicBezTo>
                <a:cubicBezTo>
                  <a:pt x="0" y="1805571"/>
                  <a:pt x="0" y="1805571"/>
                  <a:pt x="0" y="271304"/>
                </a:cubicBezTo>
                <a:cubicBezTo>
                  <a:pt x="187235" y="252593"/>
                  <a:pt x="355746" y="149685"/>
                  <a:pt x="468087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FB36D321-61D5-942E-192E-9A5342AEA80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4909" y="3808698"/>
            <a:ext cx="1664775" cy="1805571"/>
          </a:xfrm>
          <a:custGeom>
            <a:avLst/>
            <a:gdLst>
              <a:gd name="connsiteX0" fmla="*/ 1333843 w 1803506"/>
              <a:gd name="connsiteY0" fmla="*/ 0 h 1805571"/>
              <a:gd name="connsiteX1" fmla="*/ 1540495 w 1803506"/>
              <a:gd name="connsiteY1" fmla="*/ 187106 h 1805571"/>
              <a:gd name="connsiteX2" fmla="*/ 1803506 w 1803506"/>
              <a:gd name="connsiteY2" fmla="*/ 271304 h 1805571"/>
              <a:gd name="connsiteX3" fmla="*/ 1803506 w 1803506"/>
              <a:gd name="connsiteY3" fmla="*/ 1805571 h 1805571"/>
              <a:gd name="connsiteX4" fmla="*/ 0 w 1803506"/>
              <a:gd name="connsiteY4" fmla="*/ 767134 h 1805571"/>
              <a:gd name="connsiteX5" fmla="*/ 1333843 w 1803506"/>
              <a:gd name="connsiteY5" fmla="*/ 0 h 180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3506" h="1805571">
                <a:moveTo>
                  <a:pt x="1333843" y="0"/>
                </a:moveTo>
                <a:cubicBezTo>
                  <a:pt x="1390203" y="74842"/>
                  <a:pt x="1455956" y="130974"/>
                  <a:pt x="1540495" y="187106"/>
                </a:cubicBezTo>
                <a:cubicBezTo>
                  <a:pt x="1625034" y="233882"/>
                  <a:pt x="1709574" y="261948"/>
                  <a:pt x="1803506" y="271304"/>
                </a:cubicBezTo>
                <a:cubicBezTo>
                  <a:pt x="1803506" y="271304"/>
                  <a:pt x="1803506" y="271304"/>
                  <a:pt x="1803506" y="1805571"/>
                </a:cubicBezTo>
                <a:cubicBezTo>
                  <a:pt x="1042652" y="1777505"/>
                  <a:pt x="375731" y="1375228"/>
                  <a:pt x="0" y="767134"/>
                </a:cubicBezTo>
                <a:cubicBezTo>
                  <a:pt x="0" y="767134"/>
                  <a:pt x="0" y="767134"/>
                  <a:pt x="1333843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AC70D145-1633-3CA5-02DA-E729C254C4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3238" y="2383566"/>
            <a:ext cx="1474835" cy="2071272"/>
          </a:xfrm>
          <a:custGeom>
            <a:avLst/>
            <a:gdLst>
              <a:gd name="connsiteX0" fmla="*/ 263157 w 1597738"/>
              <a:gd name="connsiteY0" fmla="*/ 0 h 2071272"/>
              <a:gd name="connsiteX1" fmla="*/ 1597738 w 1597738"/>
              <a:gd name="connsiteY1" fmla="*/ 768526 h 2071272"/>
              <a:gd name="connsiteX2" fmla="*/ 1597738 w 1597738"/>
              <a:gd name="connsiteY2" fmla="*/ 1302746 h 2071272"/>
              <a:gd name="connsiteX3" fmla="*/ 263157 w 1597738"/>
              <a:gd name="connsiteY3" fmla="*/ 2071272 h 2071272"/>
              <a:gd name="connsiteX4" fmla="*/ 0 w 1597738"/>
              <a:gd name="connsiteY4" fmla="*/ 1040322 h 2071272"/>
              <a:gd name="connsiteX5" fmla="*/ 263157 w 1597738"/>
              <a:gd name="connsiteY5" fmla="*/ 0 h 207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7738" h="2071272">
                <a:moveTo>
                  <a:pt x="263157" y="0"/>
                </a:moveTo>
                <a:cubicBezTo>
                  <a:pt x="263157" y="0"/>
                  <a:pt x="263157" y="0"/>
                  <a:pt x="1597738" y="768526"/>
                </a:cubicBezTo>
                <a:cubicBezTo>
                  <a:pt x="1522550" y="937227"/>
                  <a:pt x="1522550" y="1134045"/>
                  <a:pt x="1597738" y="1302746"/>
                </a:cubicBezTo>
                <a:cubicBezTo>
                  <a:pt x="1597738" y="1302746"/>
                  <a:pt x="1597738" y="1302746"/>
                  <a:pt x="263157" y="2071272"/>
                </a:cubicBezTo>
                <a:cubicBezTo>
                  <a:pt x="93985" y="1761987"/>
                  <a:pt x="0" y="1415213"/>
                  <a:pt x="0" y="1040322"/>
                </a:cubicBezTo>
                <a:cubicBezTo>
                  <a:pt x="0" y="665431"/>
                  <a:pt x="93985" y="309285"/>
                  <a:pt x="263157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33B38613-DADF-D078-95DD-4F3F16F89FA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14909" y="1203215"/>
            <a:ext cx="1664775" cy="1793493"/>
          </a:xfrm>
          <a:custGeom>
            <a:avLst/>
            <a:gdLst>
              <a:gd name="connsiteX0" fmla="*/ 1803506 w 1803506"/>
              <a:gd name="connsiteY0" fmla="*/ 0 h 1793493"/>
              <a:gd name="connsiteX1" fmla="*/ 1803506 w 1803506"/>
              <a:gd name="connsiteY1" fmla="*/ 1531942 h 1793493"/>
              <a:gd name="connsiteX2" fmla="*/ 1333843 w 1803506"/>
              <a:gd name="connsiteY2" fmla="*/ 1793493 h 1793493"/>
              <a:gd name="connsiteX3" fmla="*/ 0 w 1803506"/>
              <a:gd name="connsiteY3" fmla="*/ 1027522 h 1793493"/>
              <a:gd name="connsiteX4" fmla="*/ 1803506 w 1803506"/>
              <a:gd name="connsiteY4" fmla="*/ 0 h 179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3506" h="1793493">
                <a:moveTo>
                  <a:pt x="1803506" y="0"/>
                </a:moveTo>
                <a:cubicBezTo>
                  <a:pt x="1803506" y="0"/>
                  <a:pt x="1803506" y="0"/>
                  <a:pt x="1803506" y="1531942"/>
                </a:cubicBezTo>
                <a:cubicBezTo>
                  <a:pt x="1625034" y="1550624"/>
                  <a:pt x="1446562" y="1644035"/>
                  <a:pt x="1333843" y="1793493"/>
                </a:cubicBezTo>
                <a:cubicBezTo>
                  <a:pt x="1333843" y="1793493"/>
                  <a:pt x="1333843" y="1793493"/>
                  <a:pt x="0" y="1027522"/>
                </a:cubicBezTo>
                <a:cubicBezTo>
                  <a:pt x="375731" y="429691"/>
                  <a:pt x="1042652" y="18682"/>
                  <a:pt x="1803506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Font typeface="Arial" panose="020B0604020202020204" pitchFamily="34" charset="0"/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0" name="Text Placeholder 45">
            <a:extLst>
              <a:ext uri="{FF2B5EF4-FFF2-40B4-BE49-F238E27FC236}">
                <a16:creationId xmlns:a16="http://schemas.microsoft.com/office/drawing/2014/main" xmlns="" id="{E4AD166F-E3E0-CFC5-7D65-A0E1A86408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7849" y="451384"/>
            <a:ext cx="2598944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ru-RU" dirty="0"/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xmlns="" id="{8A426458-620C-9653-C733-062F603447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97851" y="5787098"/>
            <a:ext cx="2598942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dirty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62C859B-DF95-64D0-60AE-871232DE4221}"/>
              </a:ext>
            </a:extLst>
          </p:cNvPr>
          <p:cNvSpPr/>
          <p:nvPr userDrawn="1"/>
        </p:nvSpPr>
        <p:spPr>
          <a:xfrm>
            <a:off x="608487" y="451384"/>
            <a:ext cx="1189363" cy="612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Школа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BC5841-5BD6-CF5A-FF77-37602AA4719D}"/>
              </a:ext>
            </a:extLst>
          </p:cNvPr>
          <p:cNvSpPr/>
          <p:nvPr userDrawn="1"/>
        </p:nvSpPr>
        <p:spPr>
          <a:xfrm>
            <a:off x="608487" y="5787097"/>
            <a:ext cx="1189364" cy="612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Направленность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F823F0-3695-E70A-2488-98BF5B3885F4}"/>
              </a:ext>
            </a:extLst>
          </p:cNvPr>
          <p:cNvSpPr/>
          <p:nvPr/>
        </p:nvSpPr>
        <p:spPr>
          <a:xfrm>
            <a:off x="4653387" y="5083714"/>
            <a:ext cx="4077375" cy="254167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Достигнутые результаты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B754D90-2DA8-76C3-7B3A-BB5DFAC08292}"/>
              </a:ext>
            </a:extLst>
          </p:cNvPr>
          <p:cNvSpPr/>
          <p:nvPr/>
        </p:nvSpPr>
        <p:spPr>
          <a:xfrm>
            <a:off x="4653387" y="3661263"/>
            <a:ext cx="4077375" cy="254167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Решение, условия для внедрения, необходимые ресурсы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ECD26BF-9E49-D8B5-6D1C-E1D650AAB73B}"/>
              </a:ext>
            </a:extLst>
          </p:cNvPr>
          <p:cNvSpPr/>
          <p:nvPr/>
        </p:nvSpPr>
        <p:spPr>
          <a:xfrm>
            <a:off x="4653387" y="2767549"/>
            <a:ext cx="4077375" cy="254167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Решаемая задача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3CE0C51-A13C-9E90-7F95-0E6C1233A5EB}"/>
              </a:ext>
            </a:extLst>
          </p:cNvPr>
          <p:cNvSpPr/>
          <p:nvPr/>
        </p:nvSpPr>
        <p:spPr>
          <a:xfrm>
            <a:off x="4653387" y="1873834"/>
            <a:ext cx="4077375" cy="254167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Название лучшей практики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9821B5-63C9-DA3A-8691-D56CF434B32F}"/>
              </a:ext>
            </a:extLst>
          </p:cNvPr>
          <p:cNvSpPr/>
          <p:nvPr/>
        </p:nvSpPr>
        <p:spPr>
          <a:xfrm>
            <a:off x="4653387" y="451385"/>
            <a:ext cx="4077375" cy="254167"/>
          </a:xfrm>
          <a:prstGeom prst="rect">
            <a:avLst/>
          </a:prstGeom>
          <a:solidFill>
            <a:schemeClr val="accent5"/>
          </a:solidFill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Лидер практики, контакты автора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6055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>
          <p15:clr>
            <a:srgbClr val="FBAE40"/>
          </p15:clr>
        </p15:guide>
        <p15:guide id="2" pos="282">
          <p15:clr>
            <a:srgbClr val="FBAE40"/>
          </p15:clr>
        </p15:guide>
        <p15:guide id="3" pos="5958">
          <p15:clr>
            <a:srgbClr val="FBAE40"/>
          </p15:clr>
        </p15:guide>
        <p15:guide id="4" orient="horz" pos="40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045290-6794-8D23-5731-6955E617D72F}"/>
              </a:ext>
            </a:extLst>
          </p:cNvPr>
          <p:cNvSpPr/>
          <p:nvPr userDrawn="1"/>
        </p:nvSpPr>
        <p:spPr>
          <a:xfrm>
            <a:off x="608487" y="451385"/>
            <a:ext cx="3788308" cy="5947713"/>
          </a:xfrm>
          <a:prstGeom prst="rect">
            <a:avLst/>
          </a:prstGeom>
          <a:solidFill>
            <a:srgbClr val="F5F5F5"/>
          </a:solidFill>
          <a:ln w="12700" cap="flat" cmpd="sng" algn="ctr">
            <a:solidFill>
              <a:srgbClr val="F5F5F5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FDA8F3-3624-0E8E-97ED-3D35F4EB4E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3387" y="705551"/>
            <a:ext cx="4077375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en-US" sz="1200" smtClean="0">
                <a:solidFill>
                  <a:sysClr val="windowText" lastClr="000000"/>
                </a:solidFill>
              </a:defRPr>
            </a:lvl1pPr>
            <a:lvl2pPr>
              <a:buClr>
                <a:schemeClr val="tx1"/>
              </a:buClr>
              <a:defRPr lang="en-US" sz="1800" smtClean="0"/>
            </a:lvl2pPr>
            <a:lvl3pPr>
              <a:buClr>
                <a:schemeClr val="tx1"/>
              </a:buClr>
              <a:defRPr lang="en-US" sz="1800" smtClean="0"/>
            </a:lvl3pPr>
            <a:lvl4pPr>
              <a:buClr>
                <a:schemeClr val="tx1"/>
              </a:buClr>
              <a:defRPr lang="en-US" sz="1800" smtClean="0"/>
            </a:lvl4pPr>
            <a:lvl5pPr>
              <a:buClr>
                <a:schemeClr val="tx1"/>
              </a:buClr>
              <a:defRPr lang="en-US" sz="1800"/>
            </a:lvl5pPr>
          </a:lstStyle>
          <a:p>
            <a:pPr marL="177800" lvl="0" indent="-177800" defTabSz="914400"/>
            <a:r>
              <a:rPr lang="ru-RU" dirty="0"/>
              <a:t>ФИО, Контакты</a:t>
            </a:r>
            <a:endParaRPr lang="en-US" dirty="0"/>
          </a:p>
          <a:p>
            <a:pPr marL="177800" lvl="0" indent="-177800" defTabSz="91440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55F05C9D-A444-A738-A636-D206DBEEC9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3386" y="2128001"/>
            <a:ext cx="4077375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/>
              <a:defRPr lang="ru-RU" sz="1200" kern="1200" dirty="0" smtClea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177800" lvl="0" indent="-177800" algn="l" defTabSz="914400" rtl="0" eaLnBrk="1" latinLnBrk="0" hangingPunct="1">
              <a:lnSpc>
                <a:spcPct val="90000"/>
              </a:lnSpc>
              <a:spcBef>
                <a:spcPts val="813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dirty="0"/>
              <a:t>Сформулируйте название лучшей практики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EE3867D-42B0-C1D4-3CA7-ADCF7164D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53387" y="3021715"/>
            <a:ext cx="4077375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Сформулируйте задачу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BA6E192-4951-60DF-DD0E-6A745273180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53387" y="3915429"/>
            <a:ext cx="4077375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опыта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ADC4AE7-50E4-B870-8A0A-29B4909D06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53387" y="5337880"/>
            <a:ext cx="4077375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результата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EEF828E6-4F26-1415-8037-F09BA205B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49523" y="2890815"/>
            <a:ext cx="977638" cy="1056772"/>
          </a:xfrm>
          <a:custGeom>
            <a:avLst/>
            <a:gdLst>
              <a:gd name="connsiteX0" fmla="*/ 529554 w 1059108"/>
              <a:gd name="connsiteY0" fmla="*/ 0 h 1056772"/>
              <a:gd name="connsiteX1" fmla="*/ 1059108 w 1059108"/>
              <a:gd name="connsiteY1" fmla="*/ 528386 h 1056772"/>
              <a:gd name="connsiteX2" fmla="*/ 529554 w 1059108"/>
              <a:gd name="connsiteY2" fmla="*/ 1056772 h 1056772"/>
              <a:gd name="connsiteX3" fmla="*/ 0 w 1059108"/>
              <a:gd name="connsiteY3" fmla="*/ 528386 h 1056772"/>
              <a:gd name="connsiteX4" fmla="*/ 529554 w 1059108"/>
              <a:gd name="connsiteY4" fmla="*/ 0 h 105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108" h="1056772">
                <a:moveTo>
                  <a:pt x="529554" y="0"/>
                </a:moveTo>
                <a:cubicBezTo>
                  <a:pt x="822019" y="0"/>
                  <a:pt x="1059108" y="236566"/>
                  <a:pt x="1059108" y="528386"/>
                </a:cubicBezTo>
                <a:cubicBezTo>
                  <a:pt x="1059108" y="820206"/>
                  <a:pt x="822019" y="1056772"/>
                  <a:pt x="529554" y="1056772"/>
                </a:cubicBezTo>
                <a:cubicBezTo>
                  <a:pt x="237089" y="1056772"/>
                  <a:pt x="0" y="820206"/>
                  <a:pt x="0" y="528386"/>
                </a:cubicBezTo>
                <a:cubicBezTo>
                  <a:pt x="0" y="236566"/>
                  <a:pt x="237089" y="0"/>
                  <a:pt x="529554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Эмблема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FFCF0931-EF3A-61AE-6743-FF7AC44BEBC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02589" y="1236217"/>
            <a:ext cx="1659187" cy="1793493"/>
          </a:xfrm>
          <a:custGeom>
            <a:avLst/>
            <a:gdLst>
              <a:gd name="connsiteX0" fmla="*/ 0 w 1797453"/>
              <a:gd name="connsiteY0" fmla="*/ 0 h 1793493"/>
              <a:gd name="connsiteX1" fmla="*/ 1797453 w 1797453"/>
              <a:gd name="connsiteY1" fmla="*/ 1027522 h 1793493"/>
              <a:gd name="connsiteX2" fmla="*/ 468087 w 1797453"/>
              <a:gd name="connsiteY2" fmla="*/ 1793493 h 1793493"/>
              <a:gd name="connsiteX3" fmla="*/ 262129 w 1797453"/>
              <a:gd name="connsiteY3" fmla="*/ 1616012 h 1793493"/>
              <a:gd name="connsiteX4" fmla="*/ 0 w 1797453"/>
              <a:gd name="connsiteY4" fmla="*/ 1531942 h 1793493"/>
              <a:gd name="connsiteX5" fmla="*/ 0 w 1797453"/>
              <a:gd name="connsiteY5" fmla="*/ 0 h 179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453" h="1793493">
                <a:moveTo>
                  <a:pt x="0" y="0"/>
                </a:moveTo>
                <a:cubicBezTo>
                  <a:pt x="758301" y="18682"/>
                  <a:pt x="1422984" y="429691"/>
                  <a:pt x="1797453" y="1027522"/>
                </a:cubicBezTo>
                <a:cubicBezTo>
                  <a:pt x="1797453" y="1027522"/>
                  <a:pt x="1797453" y="1027522"/>
                  <a:pt x="468087" y="1793493"/>
                </a:cubicBezTo>
                <a:cubicBezTo>
                  <a:pt x="411916" y="1728106"/>
                  <a:pt x="346384" y="1662718"/>
                  <a:pt x="262129" y="1616012"/>
                </a:cubicBezTo>
                <a:cubicBezTo>
                  <a:pt x="177873" y="1569307"/>
                  <a:pt x="93617" y="1541283"/>
                  <a:pt x="0" y="1531942"/>
                </a:cubicBezTo>
                <a:cubicBezTo>
                  <a:pt x="0" y="1531942"/>
                  <a:pt x="0" y="153194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4C8034B4-4F0D-A6DE-6AB4-9392777267E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94199" y="2383566"/>
            <a:ext cx="1469247" cy="2071272"/>
          </a:xfrm>
          <a:custGeom>
            <a:avLst/>
            <a:gdLst>
              <a:gd name="connsiteX0" fmla="*/ 1329524 w 1591684"/>
              <a:gd name="connsiteY0" fmla="*/ 0 h 2071272"/>
              <a:gd name="connsiteX1" fmla="*/ 1591684 w 1591684"/>
              <a:gd name="connsiteY1" fmla="*/ 1040322 h 2071272"/>
              <a:gd name="connsiteX2" fmla="*/ 1338887 w 1591684"/>
              <a:gd name="connsiteY2" fmla="*/ 2071272 h 2071272"/>
              <a:gd name="connsiteX3" fmla="*/ 0 w 1591684"/>
              <a:gd name="connsiteY3" fmla="*/ 1302746 h 2071272"/>
              <a:gd name="connsiteX4" fmla="*/ 0 w 1591684"/>
              <a:gd name="connsiteY4" fmla="*/ 768526 h 2071272"/>
              <a:gd name="connsiteX5" fmla="*/ 1329524 w 1591684"/>
              <a:gd name="connsiteY5" fmla="*/ 0 h 207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684" h="2071272">
                <a:moveTo>
                  <a:pt x="1329524" y="0"/>
                </a:moveTo>
                <a:cubicBezTo>
                  <a:pt x="1498056" y="309285"/>
                  <a:pt x="1591684" y="665431"/>
                  <a:pt x="1591684" y="1040322"/>
                </a:cubicBezTo>
                <a:cubicBezTo>
                  <a:pt x="1591684" y="1415213"/>
                  <a:pt x="1498056" y="1761987"/>
                  <a:pt x="1338887" y="2071272"/>
                </a:cubicBezTo>
                <a:cubicBezTo>
                  <a:pt x="1338887" y="2071272"/>
                  <a:pt x="1338887" y="2071272"/>
                  <a:pt x="0" y="1302746"/>
                </a:cubicBezTo>
                <a:cubicBezTo>
                  <a:pt x="84266" y="1124673"/>
                  <a:pt x="74903" y="937227"/>
                  <a:pt x="0" y="768526"/>
                </a:cubicBezTo>
                <a:cubicBezTo>
                  <a:pt x="0" y="768526"/>
                  <a:pt x="0" y="768526"/>
                  <a:pt x="1329524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6A5B6DEE-AC88-2CFE-84E4-BBC39F9CF3E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02589" y="3808698"/>
            <a:ext cx="1659187" cy="1805571"/>
          </a:xfrm>
          <a:custGeom>
            <a:avLst/>
            <a:gdLst>
              <a:gd name="connsiteX0" fmla="*/ 468087 w 1797453"/>
              <a:gd name="connsiteY0" fmla="*/ 0 h 1805571"/>
              <a:gd name="connsiteX1" fmla="*/ 1797453 w 1797453"/>
              <a:gd name="connsiteY1" fmla="*/ 767134 h 1805571"/>
              <a:gd name="connsiteX2" fmla="*/ 0 w 1797453"/>
              <a:gd name="connsiteY2" fmla="*/ 1805571 h 1805571"/>
              <a:gd name="connsiteX3" fmla="*/ 0 w 1797453"/>
              <a:gd name="connsiteY3" fmla="*/ 271304 h 1805571"/>
              <a:gd name="connsiteX4" fmla="*/ 468087 w 1797453"/>
              <a:gd name="connsiteY4" fmla="*/ 0 h 180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453" h="1805571">
                <a:moveTo>
                  <a:pt x="468087" y="0"/>
                </a:moveTo>
                <a:cubicBezTo>
                  <a:pt x="468087" y="0"/>
                  <a:pt x="468087" y="0"/>
                  <a:pt x="1797453" y="767134"/>
                </a:cubicBezTo>
                <a:cubicBezTo>
                  <a:pt x="1422984" y="1365873"/>
                  <a:pt x="767662" y="1777505"/>
                  <a:pt x="0" y="1805571"/>
                </a:cubicBezTo>
                <a:cubicBezTo>
                  <a:pt x="0" y="1805571"/>
                  <a:pt x="0" y="1805571"/>
                  <a:pt x="0" y="271304"/>
                </a:cubicBezTo>
                <a:cubicBezTo>
                  <a:pt x="187235" y="252593"/>
                  <a:pt x="355746" y="149685"/>
                  <a:pt x="468087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FB36D321-61D5-942E-192E-9A5342AEA80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4909" y="3808698"/>
            <a:ext cx="1664775" cy="1805571"/>
          </a:xfrm>
          <a:custGeom>
            <a:avLst/>
            <a:gdLst>
              <a:gd name="connsiteX0" fmla="*/ 1333843 w 1803506"/>
              <a:gd name="connsiteY0" fmla="*/ 0 h 1805571"/>
              <a:gd name="connsiteX1" fmla="*/ 1540495 w 1803506"/>
              <a:gd name="connsiteY1" fmla="*/ 187106 h 1805571"/>
              <a:gd name="connsiteX2" fmla="*/ 1803506 w 1803506"/>
              <a:gd name="connsiteY2" fmla="*/ 271304 h 1805571"/>
              <a:gd name="connsiteX3" fmla="*/ 1803506 w 1803506"/>
              <a:gd name="connsiteY3" fmla="*/ 1805571 h 1805571"/>
              <a:gd name="connsiteX4" fmla="*/ 0 w 1803506"/>
              <a:gd name="connsiteY4" fmla="*/ 767134 h 1805571"/>
              <a:gd name="connsiteX5" fmla="*/ 1333843 w 1803506"/>
              <a:gd name="connsiteY5" fmla="*/ 0 h 180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3506" h="1805571">
                <a:moveTo>
                  <a:pt x="1333843" y="0"/>
                </a:moveTo>
                <a:cubicBezTo>
                  <a:pt x="1390203" y="74842"/>
                  <a:pt x="1455956" y="130974"/>
                  <a:pt x="1540495" y="187106"/>
                </a:cubicBezTo>
                <a:cubicBezTo>
                  <a:pt x="1625034" y="233882"/>
                  <a:pt x="1709574" y="261948"/>
                  <a:pt x="1803506" y="271304"/>
                </a:cubicBezTo>
                <a:cubicBezTo>
                  <a:pt x="1803506" y="271304"/>
                  <a:pt x="1803506" y="271304"/>
                  <a:pt x="1803506" y="1805571"/>
                </a:cubicBezTo>
                <a:cubicBezTo>
                  <a:pt x="1042652" y="1777505"/>
                  <a:pt x="375731" y="1375228"/>
                  <a:pt x="0" y="767134"/>
                </a:cubicBezTo>
                <a:cubicBezTo>
                  <a:pt x="0" y="767134"/>
                  <a:pt x="0" y="767134"/>
                  <a:pt x="1333843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AC70D145-1633-3CA5-02DA-E729C254C4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3238" y="2383566"/>
            <a:ext cx="1474835" cy="2071272"/>
          </a:xfrm>
          <a:custGeom>
            <a:avLst/>
            <a:gdLst>
              <a:gd name="connsiteX0" fmla="*/ 263157 w 1597738"/>
              <a:gd name="connsiteY0" fmla="*/ 0 h 2071272"/>
              <a:gd name="connsiteX1" fmla="*/ 1597738 w 1597738"/>
              <a:gd name="connsiteY1" fmla="*/ 768526 h 2071272"/>
              <a:gd name="connsiteX2" fmla="*/ 1597738 w 1597738"/>
              <a:gd name="connsiteY2" fmla="*/ 1302746 h 2071272"/>
              <a:gd name="connsiteX3" fmla="*/ 263157 w 1597738"/>
              <a:gd name="connsiteY3" fmla="*/ 2071272 h 2071272"/>
              <a:gd name="connsiteX4" fmla="*/ 0 w 1597738"/>
              <a:gd name="connsiteY4" fmla="*/ 1040322 h 2071272"/>
              <a:gd name="connsiteX5" fmla="*/ 263157 w 1597738"/>
              <a:gd name="connsiteY5" fmla="*/ 0 h 207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7738" h="2071272">
                <a:moveTo>
                  <a:pt x="263157" y="0"/>
                </a:moveTo>
                <a:cubicBezTo>
                  <a:pt x="263157" y="0"/>
                  <a:pt x="263157" y="0"/>
                  <a:pt x="1597738" y="768526"/>
                </a:cubicBezTo>
                <a:cubicBezTo>
                  <a:pt x="1522550" y="937227"/>
                  <a:pt x="1522550" y="1134045"/>
                  <a:pt x="1597738" y="1302746"/>
                </a:cubicBezTo>
                <a:cubicBezTo>
                  <a:pt x="1597738" y="1302746"/>
                  <a:pt x="1597738" y="1302746"/>
                  <a:pt x="263157" y="2071272"/>
                </a:cubicBezTo>
                <a:cubicBezTo>
                  <a:pt x="93985" y="1761987"/>
                  <a:pt x="0" y="1415213"/>
                  <a:pt x="0" y="1040322"/>
                </a:cubicBezTo>
                <a:cubicBezTo>
                  <a:pt x="0" y="665431"/>
                  <a:pt x="93985" y="309285"/>
                  <a:pt x="263157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33B38613-DADF-D078-95DD-4F3F16F89FA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14909" y="1203215"/>
            <a:ext cx="1664775" cy="1793493"/>
          </a:xfrm>
          <a:custGeom>
            <a:avLst/>
            <a:gdLst>
              <a:gd name="connsiteX0" fmla="*/ 1803506 w 1803506"/>
              <a:gd name="connsiteY0" fmla="*/ 0 h 1793493"/>
              <a:gd name="connsiteX1" fmla="*/ 1803506 w 1803506"/>
              <a:gd name="connsiteY1" fmla="*/ 1531942 h 1793493"/>
              <a:gd name="connsiteX2" fmla="*/ 1333843 w 1803506"/>
              <a:gd name="connsiteY2" fmla="*/ 1793493 h 1793493"/>
              <a:gd name="connsiteX3" fmla="*/ 0 w 1803506"/>
              <a:gd name="connsiteY3" fmla="*/ 1027522 h 1793493"/>
              <a:gd name="connsiteX4" fmla="*/ 1803506 w 1803506"/>
              <a:gd name="connsiteY4" fmla="*/ 0 h 179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3506" h="1793493">
                <a:moveTo>
                  <a:pt x="1803506" y="0"/>
                </a:moveTo>
                <a:cubicBezTo>
                  <a:pt x="1803506" y="0"/>
                  <a:pt x="1803506" y="0"/>
                  <a:pt x="1803506" y="1531942"/>
                </a:cubicBezTo>
                <a:cubicBezTo>
                  <a:pt x="1625034" y="1550624"/>
                  <a:pt x="1446562" y="1644035"/>
                  <a:pt x="1333843" y="1793493"/>
                </a:cubicBezTo>
                <a:cubicBezTo>
                  <a:pt x="1333843" y="1793493"/>
                  <a:pt x="1333843" y="1793493"/>
                  <a:pt x="0" y="1027522"/>
                </a:cubicBezTo>
                <a:cubicBezTo>
                  <a:pt x="375731" y="429691"/>
                  <a:pt x="1042652" y="18682"/>
                  <a:pt x="1803506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Font typeface="Arial" panose="020B0604020202020204" pitchFamily="34" charset="0"/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0" name="Text Placeholder 45">
            <a:extLst>
              <a:ext uri="{FF2B5EF4-FFF2-40B4-BE49-F238E27FC236}">
                <a16:creationId xmlns:a16="http://schemas.microsoft.com/office/drawing/2014/main" xmlns="" id="{E4AD166F-E3E0-CFC5-7D65-A0E1A86408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72527" y="451384"/>
            <a:ext cx="2624266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ru-RU" dirty="0"/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xmlns="" id="{8A426458-620C-9653-C733-062F603447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529" y="5787098"/>
            <a:ext cx="2624264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dirty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62C859B-DF95-64D0-60AE-871232DE4221}"/>
              </a:ext>
            </a:extLst>
          </p:cNvPr>
          <p:cNvSpPr/>
          <p:nvPr userDrawn="1"/>
        </p:nvSpPr>
        <p:spPr>
          <a:xfrm>
            <a:off x="608486" y="451384"/>
            <a:ext cx="1164042" cy="612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Школа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BC5841-5BD6-CF5A-FF77-37602AA4719D}"/>
              </a:ext>
            </a:extLst>
          </p:cNvPr>
          <p:cNvSpPr/>
          <p:nvPr userDrawn="1"/>
        </p:nvSpPr>
        <p:spPr>
          <a:xfrm>
            <a:off x="608487" y="5787097"/>
            <a:ext cx="1164042" cy="612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Направленность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F823F0-3695-E70A-2488-98BF5B3885F4}"/>
              </a:ext>
            </a:extLst>
          </p:cNvPr>
          <p:cNvSpPr/>
          <p:nvPr/>
        </p:nvSpPr>
        <p:spPr>
          <a:xfrm>
            <a:off x="4653387" y="5083714"/>
            <a:ext cx="4077375" cy="25416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Достигнутые результаты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B754D90-2DA8-76C3-7B3A-BB5DFAC08292}"/>
              </a:ext>
            </a:extLst>
          </p:cNvPr>
          <p:cNvSpPr/>
          <p:nvPr/>
        </p:nvSpPr>
        <p:spPr>
          <a:xfrm>
            <a:off x="4653387" y="3661263"/>
            <a:ext cx="4077375" cy="25416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Решение, условия для внедрения, необходимые ресурсы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ECD26BF-9E49-D8B5-6D1C-E1D650AAB73B}"/>
              </a:ext>
            </a:extLst>
          </p:cNvPr>
          <p:cNvSpPr/>
          <p:nvPr/>
        </p:nvSpPr>
        <p:spPr>
          <a:xfrm>
            <a:off x="4653387" y="2767549"/>
            <a:ext cx="4077375" cy="25416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Решаемая задача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3CE0C51-A13C-9E90-7F95-0E6C1233A5EB}"/>
              </a:ext>
            </a:extLst>
          </p:cNvPr>
          <p:cNvSpPr/>
          <p:nvPr/>
        </p:nvSpPr>
        <p:spPr>
          <a:xfrm>
            <a:off x="4653387" y="1873834"/>
            <a:ext cx="4077375" cy="25416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Название лучшей практики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9821B5-63C9-DA3A-8691-D56CF434B32F}"/>
              </a:ext>
            </a:extLst>
          </p:cNvPr>
          <p:cNvSpPr/>
          <p:nvPr/>
        </p:nvSpPr>
        <p:spPr>
          <a:xfrm>
            <a:off x="4653387" y="451385"/>
            <a:ext cx="4077375" cy="25416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Лидер практики, контакты автора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022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3" pos="5958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045290-6794-8D23-5731-6955E617D72F}"/>
              </a:ext>
            </a:extLst>
          </p:cNvPr>
          <p:cNvSpPr/>
          <p:nvPr userDrawn="1"/>
        </p:nvSpPr>
        <p:spPr>
          <a:xfrm>
            <a:off x="608487" y="451385"/>
            <a:ext cx="3788308" cy="5947713"/>
          </a:xfrm>
          <a:prstGeom prst="rect">
            <a:avLst/>
          </a:prstGeom>
          <a:solidFill>
            <a:srgbClr val="F5F5F5"/>
          </a:solidFill>
          <a:ln w="12700" cap="flat" cmpd="sng" algn="ctr">
            <a:solidFill>
              <a:srgbClr val="F5F5F5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0455C678-F6CA-D773-6661-4AD1A7E7BD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2549" y="1157902"/>
            <a:ext cx="1882919" cy="1717984"/>
          </a:xfrm>
          <a:custGeom>
            <a:avLst/>
            <a:gdLst>
              <a:gd name="connsiteX0" fmla="*/ 1924409 w 2039829"/>
              <a:gd name="connsiteY0" fmla="*/ 0 h 1717984"/>
              <a:gd name="connsiteX1" fmla="*/ 1924409 w 2039829"/>
              <a:gd name="connsiteY1" fmla="*/ 523830 h 1717984"/>
              <a:gd name="connsiteX2" fmla="*/ 2039829 w 2039829"/>
              <a:gd name="connsiteY2" fmla="*/ 639249 h 1717984"/>
              <a:gd name="connsiteX3" fmla="*/ 1926629 w 2039829"/>
              <a:gd name="connsiteY3" fmla="*/ 754670 h 1717984"/>
              <a:gd name="connsiteX4" fmla="*/ 1926629 w 2039829"/>
              <a:gd name="connsiteY4" fmla="*/ 1278500 h 1717984"/>
              <a:gd name="connsiteX5" fmla="*/ 1105370 w 2039829"/>
              <a:gd name="connsiteY5" fmla="*/ 1717984 h 1717984"/>
              <a:gd name="connsiteX6" fmla="*/ 699180 w 2039829"/>
              <a:gd name="connsiteY6" fmla="*/ 1478265 h 1717984"/>
              <a:gd name="connsiteX7" fmla="*/ 612614 w 2039829"/>
              <a:gd name="connsiteY7" fmla="*/ 1287379 h 1717984"/>
              <a:gd name="connsiteX8" fmla="*/ 403970 w 2039829"/>
              <a:gd name="connsiteY8" fmla="*/ 1307355 h 1717984"/>
              <a:gd name="connsiteX9" fmla="*/ 0 w 2039829"/>
              <a:gd name="connsiteY9" fmla="*/ 1074295 h 1717984"/>
              <a:gd name="connsiteX10" fmla="*/ 1924409 w 2039829"/>
              <a:gd name="connsiteY10" fmla="*/ 0 h 171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9829" h="1717984">
                <a:moveTo>
                  <a:pt x="1924409" y="0"/>
                </a:moveTo>
                <a:lnTo>
                  <a:pt x="1924409" y="523830"/>
                </a:lnTo>
                <a:cubicBezTo>
                  <a:pt x="1988778" y="523830"/>
                  <a:pt x="2039829" y="574881"/>
                  <a:pt x="2039829" y="639249"/>
                </a:cubicBezTo>
                <a:cubicBezTo>
                  <a:pt x="2039829" y="701399"/>
                  <a:pt x="1988778" y="752451"/>
                  <a:pt x="1926629" y="754670"/>
                </a:cubicBezTo>
                <a:lnTo>
                  <a:pt x="1926629" y="1278500"/>
                </a:lnTo>
                <a:cubicBezTo>
                  <a:pt x="1584807" y="1278500"/>
                  <a:pt x="1282939" y="1453850"/>
                  <a:pt x="1105370" y="1717984"/>
                </a:cubicBezTo>
                <a:lnTo>
                  <a:pt x="699180" y="1478265"/>
                </a:lnTo>
                <a:cubicBezTo>
                  <a:pt x="714717" y="1405018"/>
                  <a:pt x="681423" y="1327332"/>
                  <a:pt x="612614" y="1287379"/>
                </a:cubicBezTo>
                <a:cubicBezTo>
                  <a:pt x="543807" y="1247426"/>
                  <a:pt x="459461" y="1258523"/>
                  <a:pt x="403970" y="1307355"/>
                </a:cubicBezTo>
                <a:lnTo>
                  <a:pt x="0" y="1074295"/>
                </a:lnTo>
                <a:cubicBezTo>
                  <a:pt x="399531" y="430606"/>
                  <a:pt x="1112029" y="2220"/>
                  <a:pt x="1924409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31B3B85A-2AF3-700A-F344-54CC39D0B18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09049" y="2296567"/>
            <a:ext cx="1296960" cy="2204081"/>
          </a:xfrm>
          <a:custGeom>
            <a:avLst/>
            <a:gdLst>
              <a:gd name="connsiteX0" fmla="*/ 301890 w 1405040"/>
              <a:gd name="connsiteY0" fmla="*/ 0 h 2204081"/>
              <a:gd name="connsiteX1" fmla="*/ 754692 w 1405040"/>
              <a:gd name="connsiteY1" fmla="*/ 259696 h 2204081"/>
              <a:gd name="connsiteX2" fmla="*/ 910065 w 1405040"/>
              <a:gd name="connsiteY2" fmla="*/ 217523 h 2204081"/>
              <a:gd name="connsiteX3" fmla="*/ 952238 w 1405040"/>
              <a:gd name="connsiteY3" fmla="*/ 372896 h 2204081"/>
              <a:gd name="connsiteX4" fmla="*/ 1405040 w 1405040"/>
              <a:gd name="connsiteY4" fmla="*/ 632592 h 2204081"/>
              <a:gd name="connsiteX5" fmla="*/ 1373965 w 1405040"/>
              <a:gd name="connsiteY5" fmla="*/ 1564832 h 2204081"/>
              <a:gd name="connsiteX6" fmla="*/ 967775 w 1405040"/>
              <a:gd name="connsiteY6" fmla="*/ 1800111 h 2204081"/>
              <a:gd name="connsiteX7" fmla="*/ 759131 w 1405040"/>
              <a:gd name="connsiteY7" fmla="*/ 1780134 h 2204081"/>
              <a:gd name="connsiteX8" fmla="*/ 672566 w 1405040"/>
              <a:gd name="connsiteY8" fmla="*/ 1971022 h 2204081"/>
              <a:gd name="connsiteX9" fmla="*/ 270815 w 1405040"/>
              <a:gd name="connsiteY9" fmla="*/ 2204081 h 2204081"/>
              <a:gd name="connsiteX10" fmla="*/ 301890 w 1405040"/>
              <a:gd name="connsiteY10" fmla="*/ 0 h 220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5040" h="2204081">
                <a:moveTo>
                  <a:pt x="301890" y="0"/>
                </a:moveTo>
                <a:lnTo>
                  <a:pt x="754692" y="259696"/>
                </a:lnTo>
                <a:cubicBezTo>
                  <a:pt x="785766" y="204205"/>
                  <a:pt x="856795" y="186448"/>
                  <a:pt x="910065" y="217523"/>
                </a:cubicBezTo>
                <a:cubicBezTo>
                  <a:pt x="965556" y="248597"/>
                  <a:pt x="983312" y="319625"/>
                  <a:pt x="952238" y="372896"/>
                </a:cubicBezTo>
                <a:lnTo>
                  <a:pt x="1405040" y="632592"/>
                </a:lnTo>
                <a:cubicBezTo>
                  <a:pt x="1234129" y="930020"/>
                  <a:pt x="1234129" y="1278500"/>
                  <a:pt x="1373965" y="1564832"/>
                </a:cubicBezTo>
                <a:lnTo>
                  <a:pt x="967775" y="1800111"/>
                </a:lnTo>
                <a:cubicBezTo>
                  <a:pt x="912284" y="1751279"/>
                  <a:pt x="827939" y="1740181"/>
                  <a:pt x="759131" y="1780134"/>
                </a:cubicBezTo>
                <a:cubicBezTo>
                  <a:pt x="690323" y="1820087"/>
                  <a:pt x="657028" y="1897774"/>
                  <a:pt x="672566" y="1971022"/>
                </a:cubicBezTo>
                <a:lnTo>
                  <a:pt x="270815" y="2204081"/>
                </a:lnTo>
                <a:cubicBezTo>
                  <a:pt x="-86543" y="1535976"/>
                  <a:pt x="-104300" y="703619"/>
                  <a:pt x="30189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4B5F8409-4AC6-DB5F-33D4-283EC2E479D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91814" y="3925764"/>
            <a:ext cx="1747693" cy="1766816"/>
          </a:xfrm>
          <a:custGeom>
            <a:avLst/>
            <a:gdLst>
              <a:gd name="connsiteX0" fmla="*/ 1103150 w 1893334"/>
              <a:gd name="connsiteY0" fmla="*/ 0 h 1766816"/>
              <a:gd name="connsiteX1" fmla="*/ 1893334 w 1893334"/>
              <a:gd name="connsiteY1" fmla="*/ 492755 h 1766816"/>
              <a:gd name="connsiteX2" fmla="*/ 1893334 w 1893334"/>
              <a:gd name="connsiteY2" fmla="*/ 961095 h 1766816"/>
              <a:gd name="connsiteX3" fmla="*/ 1771255 w 1893334"/>
              <a:gd name="connsiteY3" fmla="*/ 1132006 h 1766816"/>
              <a:gd name="connsiteX4" fmla="*/ 1893334 w 1893334"/>
              <a:gd name="connsiteY4" fmla="*/ 1302915 h 1766816"/>
              <a:gd name="connsiteX5" fmla="*/ 1893334 w 1893334"/>
              <a:gd name="connsiteY5" fmla="*/ 1766816 h 1766816"/>
              <a:gd name="connsiteX6" fmla="*/ 0 w 1893334"/>
              <a:gd name="connsiteY6" fmla="*/ 637031 h 1766816"/>
              <a:gd name="connsiteX7" fmla="*/ 452802 w 1893334"/>
              <a:gd name="connsiteY7" fmla="*/ 375116 h 1766816"/>
              <a:gd name="connsiteX8" fmla="*/ 494975 w 1893334"/>
              <a:gd name="connsiteY8" fmla="*/ 219743 h 1766816"/>
              <a:gd name="connsiteX9" fmla="*/ 650348 w 1893334"/>
              <a:gd name="connsiteY9" fmla="*/ 261915 h 176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3334" h="1766816">
                <a:moveTo>
                  <a:pt x="1103150" y="0"/>
                </a:moveTo>
                <a:cubicBezTo>
                  <a:pt x="1274060" y="295209"/>
                  <a:pt x="1575929" y="470559"/>
                  <a:pt x="1893334" y="492755"/>
                </a:cubicBezTo>
                <a:lnTo>
                  <a:pt x="1893334" y="961095"/>
                </a:lnTo>
                <a:cubicBezTo>
                  <a:pt x="1822306" y="985510"/>
                  <a:pt x="1771255" y="1052100"/>
                  <a:pt x="1771255" y="1132006"/>
                </a:cubicBezTo>
                <a:cubicBezTo>
                  <a:pt x="1771255" y="1211912"/>
                  <a:pt x="1822306" y="1278500"/>
                  <a:pt x="1893334" y="1302915"/>
                </a:cubicBezTo>
                <a:lnTo>
                  <a:pt x="1893334" y="1766816"/>
                </a:lnTo>
                <a:cubicBezTo>
                  <a:pt x="1136444" y="1742400"/>
                  <a:pt x="408410" y="1340650"/>
                  <a:pt x="0" y="637031"/>
                </a:cubicBezTo>
                <a:lnTo>
                  <a:pt x="452802" y="375116"/>
                </a:lnTo>
                <a:cubicBezTo>
                  <a:pt x="421728" y="319625"/>
                  <a:pt x="439484" y="250817"/>
                  <a:pt x="494975" y="219743"/>
                </a:cubicBezTo>
                <a:cubicBezTo>
                  <a:pt x="550466" y="188668"/>
                  <a:pt x="619273" y="206425"/>
                  <a:pt x="650348" y="261915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7BB68D7C-E84C-A570-E87A-BB22C017EF1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00580" y="3974596"/>
            <a:ext cx="1882919" cy="1717984"/>
          </a:xfrm>
          <a:custGeom>
            <a:avLst/>
            <a:gdLst>
              <a:gd name="connsiteX0" fmla="*/ 934460 w 2039829"/>
              <a:gd name="connsiteY0" fmla="*/ 0 h 1717984"/>
              <a:gd name="connsiteX1" fmla="*/ 1340650 w 2039829"/>
              <a:gd name="connsiteY1" fmla="*/ 235279 h 1717984"/>
              <a:gd name="connsiteX2" fmla="*/ 1427215 w 2039829"/>
              <a:gd name="connsiteY2" fmla="*/ 426167 h 1717984"/>
              <a:gd name="connsiteX3" fmla="*/ 1635859 w 2039829"/>
              <a:gd name="connsiteY3" fmla="*/ 406190 h 1717984"/>
              <a:gd name="connsiteX4" fmla="*/ 2039829 w 2039829"/>
              <a:gd name="connsiteY4" fmla="*/ 643689 h 1717984"/>
              <a:gd name="connsiteX5" fmla="*/ 115420 w 2039829"/>
              <a:gd name="connsiteY5" fmla="*/ 1717984 h 1717984"/>
              <a:gd name="connsiteX6" fmla="*/ 115420 w 2039829"/>
              <a:gd name="connsiteY6" fmla="*/ 1194154 h 1717984"/>
              <a:gd name="connsiteX7" fmla="*/ 0 w 2039829"/>
              <a:gd name="connsiteY7" fmla="*/ 1078734 h 1717984"/>
              <a:gd name="connsiteX8" fmla="*/ 113200 w 2039829"/>
              <a:gd name="connsiteY8" fmla="*/ 963315 h 1717984"/>
              <a:gd name="connsiteX9" fmla="*/ 113200 w 2039829"/>
              <a:gd name="connsiteY9" fmla="*/ 439484 h 1717984"/>
              <a:gd name="connsiteX10" fmla="*/ 934460 w 2039829"/>
              <a:gd name="connsiteY10" fmla="*/ 0 h 171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9829" h="1717984">
                <a:moveTo>
                  <a:pt x="934460" y="0"/>
                </a:moveTo>
                <a:lnTo>
                  <a:pt x="1340650" y="235279"/>
                </a:lnTo>
                <a:cubicBezTo>
                  <a:pt x="1325112" y="308527"/>
                  <a:pt x="1358407" y="386214"/>
                  <a:pt x="1427215" y="426167"/>
                </a:cubicBezTo>
                <a:cubicBezTo>
                  <a:pt x="1496023" y="466120"/>
                  <a:pt x="1580368" y="455022"/>
                  <a:pt x="1635859" y="406190"/>
                </a:cubicBezTo>
                <a:lnTo>
                  <a:pt x="2039829" y="643689"/>
                </a:lnTo>
                <a:cubicBezTo>
                  <a:pt x="1640299" y="1287378"/>
                  <a:pt x="927801" y="1717984"/>
                  <a:pt x="115420" y="1717984"/>
                </a:cubicBezTo>
                <a:lnTo>
                  <a:pt x="115420" y="1194154"/>
                </a:lnTo>
                <a:cubicBezTo>
                  <a:pt x="51052" y="1194154"/>
                  <a:pt x="0" y="1143103"/>
                  <a:pt x="0" y="1078734"/>
                </a:cubicBezTo>
                <a:cubicBezTo>
                  <a:pt x="0" y="1016585"/>
                  <a:pt x="51052" y="965534"/>
                  <a:pt x="113200" y="963315"/>
                </a:cubicBezTo>
                <a:lnTo>
                  <a:pt x="113200" y="439484"/>
                </a:lnTo>
                <a:cubicBezTo>
                  <a:pt x="455022" y="439484"/>
                  <a:pt x="756890" y="264135"/>
                  <a:pt x="9344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xmlns="" id="{104E15E1-B1C3-B2C9-DC3F-57EAFC12296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97988" y="2466002"/>
            <a:ext cx="1298248" cy="2090136"/>
          </a:xfrm>
          <a:custGeom>
            <a:avLst/>
            <a:gdLst>
              <a:gd name="connsiteX0" fmla="*/ 937042 w 1406435"/>
              <a:gd name="connsiteY0" fmla="*/ 0 h 2090136"/>
              <a:gd name="connsiteX1" fmla="*/ 1192896 w 1406435"/>
              <a:gd name="connsiteY1" fmla="*/ 0 h 2090136"/>
              <a:gd name="connsiteX2" fmla="*/ 1199425 w 1406435"/>
              <a:gd name="connsiteY2" fmla="*/ 13178 h 2090136"/>
              <a:gd name="connsiteX3" fmla="*/ 1105370 w 1406435"/>
              <a:gd name="connsiteY3" fmla="*/ 2090136 h 2090136"/>
              <a:gd name="connsiteX4" fmla="*/ 652567 w 1406435"/>
              <a:gd name="connsiteY4" fmla="*/ 1830440 h 2090136"/>
              <a:gd name="connsiteX5" fmla="*/ 497194 w 1406435"/>
              <a:gd name="connsiteY5" fmla="*/ 1872613 h 2090136"/>
              <a:gd name="connsiteX6" fmla="*/ 455022 w 1406435"/>
              <a:gd name="connsiteY6" fmla="*/ 1717240 h 2090136"/>
              <a:gd name="connsiteX7" fmla="*/ 0 w 1406435"/>
              <a:gd name="connsiteY7" fmla="*/ 1455325 h 2090136"/>
              <a:gd name="connsiteX8" fmla="*/ 31074 w 1406435"/>
              <a:gd name="connsiteY8" fmla="*/ 523086 h 2090136"/>
              <a:gd name="connsiteX9" fmla="*/ 437264 w 1406435"/>
              <a:gd name="connsiteY9" fmla="*/ 287806 h 2090136"/>
              <a:gd name="connsiteX10" fmla="*/ 645910 w 1406435"/>
              <a:gd name="connsiteY10" fmla="*/ 307783 h 2090136"/>
              <a:gd name="connsiteX11" fmla="*/ 732474 w 1406435"/>
              <a:gd name="connsiteY11" fmla="*/ 116896 h 209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435" h="2090136">
                <a:moveTo>
                  <a:pt x="937042" y="0"/>
                </a:moveTo>
                <a:lnTo>
                  <a:pt x="1192896" y="0"/>
                </a:lnTo>
                <a:lnTo>
                  <a:pt x="1199425" y="13178"/>
                </a:lnTo>
                <a:cubicBezTo>
                  <a:pt x="1494107" y="657702"/>
                  <a:pt x="1484092" y="1430493"/>
                  <a:pt x="1105370" y="2090136"/>
                </a:cubicBezTo>
                <a:lnTo>
                  <a:pt x="652567" y="1830440"/>
                </a:lnTo>
                <a:cubicBezTo>
                  <a:pt x="621493" y="1885931"/>
                  <a:pt x="550466" y="1903688"/>
                  <a:pt x="497194" y="1872613"/>
                </a:cubicBezTo>
                <a:cubicBezTo>
                  <a:pt x="441704" y="1841539"/>
                  <a:pt x="423947" y="1770511"/>
                  <a:pt x="455022" y="1717240"/>
                </a:cubicBezTo>
                <a:lnTo>
                  <a:pt x="0" y="1455325"/>
                </a:lnTo>
                <a:cubicBezTo>
                  <a:pt x="170911" y="1157897"/>
                  <a:pt x="170911" y="809416"/>
                  <a:pt x="31074" y="523086"/>
                </a:cubicBezTo>
                <a:lnTo>
                  <a:pt x="437264" y="287806"/>
                </a:lnTo>
                <a:cubicBezTo>
                  <a:pt x="492755" y="336637"/>
                  <a:pt x="577101" y="347736"/>
                  <a:pt x="645910" y="307783"/>
                </a:cubicBezTo>
                <a:cubicBezTo>
                  <a:pt x="714717" y="267830"/>
                  <a:pt x="748011" y="190143"/>
                  <a:pt x="732474" y="116896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EAB85E3E-CA3B-6C33-CF2A-8D543C2BE49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66538" y="1157902"/>
            <a:ext cx="1747693" cy="1766816"/>
          </a:xfrm>
          <a:custGeom>
            <a:avLst/>
            <a:gdLst>
              <a:gd name="connsiteX0" fmla="*/ 0 w 1893334"/>
              <a:gd name="connsiteY0" fmla="*/ 0 h 1766816"/>
              <a:gd name="connsiteX1" fmla="*/ 1893334 w 1893334"/>
              <a:gd name="connsiteY1" fmla="*/ 1129786 h 1766816"/>
              <a:gd name="connsiteX2" fmla="*/ 1440532 w 1893334"/>
              <a:gd name="connsiteY2" fmla="*/ 1391700 h 1766816"/>
              <a:gd name="connsiteX3" fmla="*/ 1398359 w 1893334"/>
              <a:gd name="connsiteY3" fmla="*/ 1547074 h 1766816"/>
              <a:gd name="connsiteX4" fmla="*/ 1242986 w 1893334"/>
              <a:gd name="connsiteY4" fmla="*/ 1504901 h 1766816"/>
              <a:gd name="connsiteX5" fmla="*/ 790184 w 1893334"/>
              <a:gd name="connsiteY5" fmla="*/ 1766816 h 1766816"/>
              <a:gd name="connsiteX6" fmla="*/ 0 w 1893334"/>
              <a:gd name="connsiteY6" fmla="*/ 1274061 h 1766816"/>
              <a:gd name="connsiteX7" fmla="*/ 0 w 1893334"/>
              <a:gd name="connsiteY7" fmla="*/ 805721 h 1766816"/>
              <a:gd name="connsiteX8" fmla="*/ 122079 w 1893334"/>
              <a:gd name="connsiteY8" fmla="*/ 634811 h 1766816"/>
              <a:gd name="connsiteX9" fmla="*/ 0 w 1893334"/>
              <a:gd name="connsiteY9" fmla="*/ 463900 h 176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3334" h="1766816">
                <a:moveTo>
                  <a:pt x="0" y="0"/>
                </a:moveTo>
                <a:cubicBezTo>
                  <a:pt x="756890" y="24415"/>
                  <a:pt x="1484924" y="426167"/>
                  <a:pt x="1893334" y="1129786"/>
                </a:cubicBezTo>
                <a:lnTo>
                  <a:pt x="1440532" y="1391700"/>
                </a:lnTo>
                <a:cubicBezTo>
                  <a:pt x="1471606" y="1447191"/>
                  <a:pt x="1453850" y="1515999"/>
                  <a:pt x="1398359" y="1547074"/>
                </a:cubicBezTo>
                <a:cubicBezTo>
                  <a:pt x="1342869" y="1578149"/>
                  <a:pt x="1274060" y="1560391"/>
                  <a:pt x="1242986" y="1504901"/>
                </a:cubicBezTo>
                <a:lnTo>
                  <a:pt x="790184" y="1766816"/>
                </a:lnTo>
                <a:cubicBezTo>
                  <a:pt x="619273" y="1471606"/>
                  <a:pt x="317405" y="1296257"/>
                  <a:pt x="0" y="1274061"/>
                </a:cubicBezTo>
                <a:lnTo>
                  <a:pt x="0" y="805721"/>
                </a:lnTo>
                <a:cubicBezTo>
                  <a:pt x="71027" y="781305"/>
                  <a:pt x="122079" y="714717"/>
                  <a:pt x="122079" y="634811"/>
                </a:cubicBezTo>
                <a:cubicBezTo>
                  <a:pt x="122079" y="554905"/>
                  <a:pt x="71027" y="488316"/>
                  <a:pt x="0" y="46390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FDA8F3-3624-0E8E-97ED-3D35F4EB4E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31821" y="705551"/>
            <a:ext cx="3898940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en-US" sz="1200" smtClean="0">
                <a:solidFill>
                  <a:sysClr val="windowText" lastClr="000000"/>
                </a:solidFill>
              </a:defRPr>
            </a:lvl1pPr>
            <a:lvl2pPr>
              <a:buClr>
                <a:schemeClr val="tx1"/>
              </a:buClr>
              <a:defRPr lang="en-US" sz="1800" smtClean="0"/>
            </a:lvl2pPr>
            <a:lvl3pPr>
              <a:buClr>
                <a:schemeClr val="tx1"/>
              </a:buClr>
              <a:defRPr lang="en-US" sz="1800" smtClean="0"/>
            </a:lvl3pPr>
            <a:lvl4pPr>
              <a:buClr>
                <a:schemeClr val="tx1"/>
              </a:buClr>
              <a:defRPr lang="en-US" sz="1800" smtClean="0"/>
            </a:lvl4pPr>
            <a:lvl5pPr>
              <a:buClr>
                <a:schemeClr val="tx1"/>
              </a:buClr>
              <a:defRPr lang="en-US" sz="1800"/>
            </a:lvl5pPr>
          </a:lstStyle>
          <a:p>
            <a:pPr marL="177800" lvl="0" indent="-177800" defTabSz="914400"/>
            <a:r>
              <a:rPr lang="ru-RU" dirty="0"/>
              <a:t>ФИО, Контакты</a:t>
            </a:r>
            <a:endParaRPr lang="en-US" dirty="0"/>
          </a:p>
          <a:p>
            <a:pPr marL="177800" lvl="0" indent="-177800" defTabSz="91440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55F05C9D-A444-A738-A636-D206DBEEC9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1820" y="2128001"/>
            <a:ext cx="3898940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813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ru-RU" sz="1200" kern="1200" dirty="0" smtClea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177800" lvl="0" indent="-177800" algn="l" defTabSz="914400" rtl="0" eaLnBrk="1" latinLnBrk="0" hangingPunct="1">
              <a:lnSpc>
                <a:spcPct val="90000"/>
              </a:lnSpc>
              <a:spcBef>
                <a:spcPts val="813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dirty="0"/>
              <a:t>Сформулируйте название лучшей практики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EE3867D-42B0-C1D4-3CA7-ADCF7164D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31821" y="3021715"/>
            <a:ext cx="3898940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Сформулируйте задачу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BA6E192-4951-60DF-DD0E-6A745273180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31821" y="3915429"/>
            <a:ext cx="3898940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опыта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ADC4AE7-50E4-B870-8A0A-29B4909D06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31821" y="5337880"/>
            <a:ext cx="3898940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результата</a:t>
            </a:r>
          </a:p>
        </p:txBody>
      </p:sp>
      <p:sp>
        <p:nvSpPr>
          <p:cNvPr id="50" name="Text Placeholder 45">
            <a:extLst>
              <a:ext uri="{FF2B5EF4-FFF2-40B4-BE49-F238E27FC236}">
                <a16:creationId xmlns:a16="http://schemas.microsoft.com/office/drawing/2014/main" xmlns="" id="{E4AD166F-E3E0-CFC5-7D65-A0E1A86408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72527" y="451384"/>
            <a:ext cx="2624266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ru-RU" dirty="0"/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xmlns="" id="{8A426458-620C-9653-C733-062F603447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529" y="5787098"/>
            <a:ext cx="2624264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dirty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62C859B-DF95-64D0-60AE-871232DE4221}"/>
              </a:ext>
            </a:extLst>
          </p:cNvPr>
          <p:cNvSpPr/>
          <p:nvPr userDrawn="1"/>
        </p:nvSpPr>
        <p:spPr>
          <a:xfrm>
            <a:off x="608486" y="451384"/>
            <a:ext cx="1164042" cy="612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Школа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BC5841-5BD6-CF5A-FF77-37602AA4719D}"/>
              </a:ext>
            </a:extLst>
          </p:cNvPr>
          <p:cNvSpPr/>
          <p:nvPr userDrawn="1"/>
        </p:nvSpPr>
        <p:spPr>
          <a:xfrm>
            <a:off x="608487" y="5787097"/>
            <a:ext cx="1164042" cy="612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Направленность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F823F0-3695-E70A-2488-98BF5B3885F4}"/>
              </a:ext>
            </a:extLst>
          </p:cNvPr>
          <p:cNvSpPr/>
          <p:nvPr/>
        </p:nvSpPr>
        <p:spPr>
          <a:xfrm>
            <a:off x="4831821" y="5083714"/>
            <a:ext cx="3898940" cy="25416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Достигнутые результаты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B754D90-2DA8-76C3-7B3A-BB5DFAC08292}"/>
              </a:ext>
            </a:extLst>
          </p:cNvPr>
          <p:cNvSpPr/>
          <p:nvPr/>
        </p:nvSpPr>
        <p:spPr>
          <a:xfrm>
            <a:off x="4831821" y="3661263"/>
            <a:ext cx="3898940" cy="25416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Решение, условия для внедрения, необходимые ресурсы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ECD26BF-9E49-D8B5-6D1C-E1D650AAB73B}"/>
              </a:ext>
            </a:extLst>
          </p:cNvPr>
          <p:cNvSpPr/>
          <p:nvPr/>
        </p:nvSpPr>
        <p:spPr>
          <a:xfrm>
            <a:off x="4831821" y="2767549"/>
            <a:ext cx="3898940" cy="25416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Решаемая задача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3CE0C51-A13C-9E90-7F95-0E6C1233A5EB}"/>
              </a:ext>
            </a:extLst>
          </p:cNvPr>
          <p:cNvSpPr/>
          <p:nvPr/>
        </p:nvSpPr>
        <p:spPr>
          <a:xfrm>
            <a:off x="4831821" y="1873834"/>
            <a:ext cx="3898940" cy="25416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Название лучшей практики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9821B5-63C9-DA3A-8691-D56CF434B32F}"/>
              </a:ext>
            </a:extLst>
          </p:cNvPr>
          <p:cNvSpPr/>
          <p:nvPr/>
        </p:nvSpPr>
        <p:spPr>
          <a:xfrm>
            <a:off x="4831821" y="451385"/>
            <a:ext cx="3898940" cy="25416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Лидер практики, контакты автора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3092FE35-C328-6B0D-8F48-34EFDEA0E5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87229" y="2537571"/>
            <a:ext cx="1630824" cy="1762828"/>
          </a:xfrm>
          <a:custGeom>
            <a:avLst/>
            <a:gdLst>
              <a:gd name="connsiteX0" fmla="*/ 883363 w 1766726"/>
              <a:gd name="connsiteY0" fmla="*/ 0 h 1762828"/>
              <a:gd name="connsiteX1" fmla="*/ 1766726 w 1766726"/>
              <a:gd name="connsiteY1" fmla="*/ 881414 h 1762828"/>
              <a:gd name="connsiteX2" fmla="*/ 883363 w 1766726"/>
              <a:gd name="connsiteY2" fmla="*/ 1762828 h 1762828"/>
              <a:gd name="connsiteX3" fmla="*/ 0 w 1766726"/>
              <a:gd name="connsiteY3" fmla="*/ 881414 h 1762828"/>
              <a:gd name="connsiteX4" fmla="*/ 883363 w 1766726"/>
              <a:gd name="connsiteY4" fmla="*/ 0 h 176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6726" h="1762828">
                <a:moveTo>
                  <a:pt x="883363" y="0"/>
                </a:moveTo>
                <a:cubicBezTo>
                  <a:pt x="1371231" y="0"/>
                  <a:pt x="1766726" y="394622"/>
                  <a:pt x="1766726" y="881414"/>
                </a:cubicBezTo>
                <a:cubicBezTo>
                  <a:pt x="1766726" y="1368206"/>
                  <a:pt x="1371231" y="1762828"/>
                  <a:pt x="883363" y="1762828"/>
                </a:cubicBezTo>
                <a:cubicBezTo>
                  <a:pt x="395495" y="1762828"/>
                  <a:pt x="0" y="1368206"/>
                  <a:pt x="0" y="881414"/>
                </a:cubicBezTo>
                <a:cubicBezTo>
                  <a:pt x="0" y="394622"/>
                  <a:pt x="395495" y="0"/>
                  <a:pt x="883363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Эмблема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857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3" pos="5958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045290-6794-8D23-5731-6955E617D72F}"/>
              </a:ext>
            </a:extLst>
          </p:cNvPr>
          <p:cNvSpPr/>
          <p:nvPr userDrawn="1"/>
        </p:nvSpPr>
        <p:spPr>
          <a:xfrm>
            <a:off x="608487" y="451385"/>
            <a:ext cx="3788308" cy="5947713"/>
          </a:xfrm>
          <a:prstGeom prst="rect">
            <a:avLst/>
          </a:prstGeom>
          <a:solidFill>
            <a:srgbClr val="F5F5F5"/>
          </a:solidFill>
          <a:ln w="12700" cap="flat" cmpd="sng" algn="ctr">
            <a:solidFill>
              <a:srgbClr val="F5F5F5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FDA8F3-3624-0E8E-97ED-3D35F4EB4E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3387" y="705551"/>
            <a:ext cx="4077375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en-US" sz="1200" smtClean="0">
                <a:solidFill>
                  <a:sysClr val="windowText" lastClr="000000"/>
                </a:solidFill>
              </a:defRPr>
            </a:lvl1pPr>
            <a:lvl2pPr>
              <a:buClr>
                <a:schemeClr val="tx1"/>
              </a:buClr>
              <a:defRPr lang="en-US" sz="1800" smtClean="0"/>
            </a:lvl2pPr>
            <a:lvl3pPr>
              <a:buClr>
                <a:schemeClr val="tx1"/>
              </a:buClr>
              <a:defRPr lang="en-US" sz="1800" smtClean="0"/>
            </a:lvl3pPr>
            <a:lvl4pPr>
              <a:buClr>
                <a:schemeClr val="tx1"/>
              </a:buClr>
              <a:defRPr lang="en-US" sz="1800" smtClean="0"/>
            </a:lvl4pPr>
            <a:lvl5pPr>
              <a:buClr>
                <a:schemeClr val="tx1"/>
              </a:buClr>
              <a:defRPr lang="en-US" sz="1800"/>
            </a:lvl5pPr>
          </a:lstStyle>
          <a:p>
            <a:pPr marL="177800" lvl="0" indent="-177800" defTabSz="914400"/>
            <a:r>
              <a:rPr lang="ru-RU" dirty="0"/>
              <a:t>ФИО, Контакты</a:t>
            </a:r>
            <a:endParaRPr lang="en-US" dirty="0"/>
          </a:p>
          <a:p>
            <a:pPr marL="177800" lvl="0" indent="-177800" defTabSz="91440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55F05C9D-A444-A738-A636-D206DBEEC9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3386" y="2128001"/>
            <a:ext cx="4077375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813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ru-RU" sz="1200" kern="1200" dirty="0" smtClea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177800" lvl="0" indent="-177800" algn="l" defTabSz="914400" rtl="0" eaLnBrk="1" latinLnBrk="0" hangingPunct="1">
              <a:lnSpc>
                <a:spcPct val="90000"/>
              </a:lnSpc>
              <a:spcBef>
                <a:spcPts val="813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dirty="0"/>
              <a:t>Сформулируйте название лучшей практики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EE3867D-42B0-C1D4-3CA7-ADCF7164D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53387" y="3021715"/>
            <a:ext cx="4077375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Сформулируйте задачу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BA6E192-4951-60DF-DD0E-6A745273180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53387" y="3915429"/>
            <a:ext cx="4077375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опыта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ADC4AE7-50E4-B870-8A0A-29B4909D06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53387" y="5337880"/>
            <a:ext cx="4077375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результата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EEF828E6-4F26-1415-8037-F09BA205B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49523" y="2890815"/>
            <a:ext cx="977638" cy="1056772"/>
          </a:xfrm>
          <a:custGeom>
            <a:avLst/>
            <a:gdLst>
              <a:gd name="connsiteX0" fmla="*/ 529554 w 1059108"/>
              <a:gd name="connsiteY0" fmla="*/ 0 h 1056772"/>
              <a:gd name="connsiteX1" fmla="*/ 1059108 w 1059108"/>
              <a:gd name="connsiteY1" fmla="*/ 528386 h 1056772"/>
              <a:gd name="connsiteX2" fmla="*/ 529554 w 1059108"/>
              <a:gd name="connsiteY2" fmla="*/ 1056772 h 1056772"/>
              <a:gd name="connsiteX3" fmla="*/ 0 w 1059108"/>
              <a:gd name="connsiteY3" fmla="*/ 528386 h 1056772"/>
              <a:gd name="connsiteX4" fmla="*/ 529554 w 1059108"/>
              <a:gd name="connsiteY4" fmla="*/ 0 h 105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108" h="1056772">
                <a:moveTo>
                  <a:pt x="529554" y="0"/>
                </a:moveTo>
                <a:cubicBezTo>
                  <a:pt x="822019" y="0"/>
                  <a:pt x="1059108" y="236566"/>
                  <a:pt x="1059108" y="528386"/>
                </a:cubicBezTo>
                <a:cubicBezTo>
                  <a:pt x="1059108" y="820206"/>
                  <a:pt x="822019" y="1056772"/>
                  <a:pt x="529554" y="1056772"/>
                </a:cubicBezTo>
                <a:cubicBezTo>
                  <a:pt x="237089" y="1056772"/>
                  <a:pt x="0" y="820206"/>
                  <a:pt x="0" y="528386"/>
                </a:cubicBezTo>
                <a:cubicBezTo>
                  <a:pt x="0" y="236566"/>
                  <a:pt x="237089" y="0"/>
                  <a:pt x="529554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Эмблема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FFCF0931-EF3A-61AE-6743-FF7AC44BEBC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02589" y="1236217"/>
            <a:ext cx="1659187" cy="1793493"/>
          </a:xfrm>
          <a:custGeom>
            <a:avLst/>
            <a:gdLst>
              <a:gd name="connsiteX0" fmla="*/ 0 w 1797453"/>
              <a:gd name="connsiteY0" fmla="*/ 0 h 1793493"/>
              <a:gd name="connsiteX1" fmla="*/ 1797453 w 1797453"/>
              <a:gd name="connsiteY1" fmla="*/ 1027522 h 1793493"/>
              <a:gd name="connsiteX2" fmla="*/ 468087 w 1797453"/>
              <a:gd name="connsiteY2" fmla="*/ 1793493 h 1793493"/>
              <a:gd name="connsiteX3" fmla="*/ 262129 w 1797453"/>
              <a:gd name="connsiteY3" fmla="*/ 1616012 h 1793493"/>
              <a:gd name="connsiteX4" fmla="*/ 0 w 1797453"/>
              <a:gd name="connsiteY4" fmla="*/ 1531942 h 1793493"/>
              <a:gd name="connsiteX5" fmla="*/ 0 w 1797453"/>
              <a:gd name="connsiteY5" fmla="*/ 0 h 179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453" h="1793493">
                <a:moveTo>
                  <a:pt x="0" y="0"/>
                </a:moveTo>
                <a:cubicBezTo>
                  <a:pt x="758301" y="18682"/>
                  <a:pt x="1422984" y="429691"/>
                  <a:pt x="1797453" y="1027522"/>
                </a:cubicBezTo>
                <a:cubicBezTo>
                  <a:pt x="1797453" y="1027522"/>
                  <a:pt x="1797453" y="1027522"/>
                  <a:pt x="468087" y="1793493"/>
                </a:cubicBezTo>
                <a:cubicBezTo>
                  <a:pt x="411916" y="1728106"/>
                  <a:pt x="346384" y="1662718"/>
                  <a:pt x="262129" y="1616012"/>
                </a:cubicBezTo>
                <a:cubicBezTo>
                  <a:pt x="177873" y="1569307"/>
                  <a:pt x="93617" y="1541283"/>
                  <a:pt x="0" y="1531942"/>
                </a:cubicBezTo>
                <a:cubicBezTo>
                  <a:pt x="0" y="1531942"/>
                  <a:pt x="0" y="153194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4C8034B4-4F0D-A6DE-6AB4-9392777267E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94199" y="2383566"/>
            <a:ext cx="1469247" cy="2071272"/>
          </a:xfrm>
          <a:custGeom>
            <a:avLst/>
            <a:gdLst>
              <a:gd name="connsiteX0" fmla="*/ 1329524 w 1591684"/>
              <a:gd name="connsiteY0" fmla="*/ 0 h 2071272"/>
              <a:gd name="connsiteX1" fmla="*/ 1591684 w 1591684"/>
              <a:gd name="connsiteY1" fmla="*/ 1040322 h 2071272"/>
              <a:gd name="connsiteX2" fmla="*/ 1338887 w 1591684"/>
              <a:gd name="connsiteY2" fmla="*/ 2071272 h 2071272"/>
              <a:gd name="connsiteX3" fmla="*/ 0 w 1591684"/>
              <a:gd name="connsiteY3" fmla="*/ 1302746 h 2071272"/>
              <a:gd name="connsiteX4" fmla="*/ 0 w 1591684"/>
              <a:gd name="connsiteY4" fmla="*/ 768526 h 2071272"/>
              <a:gd name="connsiteX5" fmla="*/ 1329524 w 1591684"/>
              <a:gd name="connsiteY5" fmla="*/ 0 h 207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684" h="2071272">
                <a:moveTo>
                  <a:pt x="1329524" y="0"/>
                </a:moveTo>
                <a:cubicBezTo>
                  <a:pt x="1498056" y="309285"/>
                  <a:pt x="1591684" y="665431"/>
                  <a:pt x="1591684" y="1040322"/>
                </a:cubicBezTo>
                <a:cubicBezTo>
                  <a:pt x="1591684" y="1415213"/>
                  <a:pt x="1498056" y="1761987"/>
                  <a:pt x="1338887" y="2071272"/>
                </a:cubicBezTo>
                <a:cubicBezTo>
                  <a:pt x="1338887" y="2071272"/>
                  <a:pt x="1338887" y="2071272"/>
                  <a:pt x="0" y="1302746"/>
                </a:cubicBezTo>
                <a:cubicBezTo>
                  <a:pt x="84266" y="1124673"/>
                  <a:pt x="74903" y="937227"/>
                  <a:pt x="0" y="768526"/>
                </a:cubicBezTo>
                <a:cubicBezTo>
                  <a:pt x="0" y="768526"/>
                  <a:pt x="0" y="768526"/>
                  <a:pt x="1329524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6A5B6DEE-AC88-2CFE-84E4-BBC39F9CF3E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02589" y="3808698"/>
            <a:ext cx="1659187" cy="1805571"/>
          </a:xfrm>
          <a:custGeom>
            <a:avLst/>
            <a:gdLst>
              <a:gd name="connsiteX0" fmla="*/ 468087 w 1797453"/>
              <a:gd name="connsiteY0" fmla="*/ 0 h 1805571"/>
              <a:gd name="connsiteX1" fmla="*/ 1797453 w 1797453"/>
              <a:gd name="connsiteY1" fmla="*/ 767134 h 1805571"/>
              <a:gd name="connsiteX2" fmla="*/ 0 w 1797453"/>
              <a:gd name="connsiteY2" fmla="*/ 1805571 h 1805571"/>
              <a:gd name="connsiteX3" fmla="*/ 0 w 1797453"/>
              <a:gd name="connsiteY3" fmla="*/ 271304 h 1805571"/>
              <a:gd name="connsiteX4" fmla="*/ 468087 w 1797453"/>
              <a:gd name="connsiteY4" fmla="*/ 0 h 180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453" h="1805571">
                <a:moveTo>
                  <a:pt x="468087" y="0"/>
                </a:moveTo>
                <a:cubicBezTo>
                  <a:pt x="468087" y="0"/>
                  <a:pt x="468087" y="0"/>
                  <a:pt x="1797453" y="767134"/>
                </a:cubicBezTo>
                <a:cubicBezTo>
                  <a:pt x="1422984" y="1365873"/>
                  <a:pt x="767662" y="1777505"/>
                  <a:pt x="0" y="1805571"/>
                </a:cubicBezTo>
                <a:cubicBezTo>
                  <a:pt x="0" y="1805571"/>
                  <a:pt x="0" y="1805571"/>
                  <a:pt x="0" y="271304"/>
                </a:cubicBezTo>
                <a:cubicBezTo>
                  <a:pt x="187235" y="252593"/>
                  <a:pt x="355746" y="149685"/>
                  <a:pt x="468087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FB36D321-61D5-942E-192E-9A5342AEA80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4909" y="3808698"/>
            <a:ext cx="1664775" cy="1805571"/>
          </a:xfrm>
          <a:custGeom>
            <a:avLst/>
            <a:gdLst>
              <a:gd name="connsiteX0" fmla="*/ 1333843 w 1803506"/>
              <a:gd name="connsiteY0" fmla="*/ 0 h 1805571"/>
              <a:gd name="connsiteX1" fmla="*/ 1540495 w 1803506"/>
              <a:gd name="connsiteY1" fmla="*/ 187106 h 1805571"/>
              <a:gd name="connsiteX2" fmla="*/ 1803506 w 1803506"/>
              <a:gd name="connsiteY2" fmla="*/ 271304 h 1805571"/>
              <a:gd name="connsiteX3" fmla="*/ 1803506 w 1803506"/>
              <a:gd name="connsiteY3" fmla="*/ 1805571 h 1805571"/>
              <a:gd name="connsiteX4" fmla="*/ 0 w 1803506"/>
              <a:gd name="connsiteY4" fmla="*/ 767134 h 1805571"/>
              <a:gd name="connsiteX5" fmla="*/ 1333843 w 1803506"/>
              <a:gd name="connsiteY5" fmla="*/ 0 h 180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3506" h="1805571">
                <a:moveTo>
                  <a:pt x="1333843" y="0"/>
                </a:moveTo>
                <a:cubicBezTo>
                  <a:pt x="1390203" y="74842"/>
                  <a:pt x="1455956" y="130974"/>
                  <a:pt x="1540495" y="187106"/>
                </a:cubicBezTo>
                <a:cubicBezTo>
                  <a:pt x="1625034" y="233882"/>
                  <a:pt x="1709574" y="261948"/>
                  <a:pt x="1803506" y="271304"/>
                </a:cubicBezTo>
                <a:cubicBezTo>
                  <a:pt x="1803506" y="271304"/>
                  <a:pt x="1803506" y="271304"/>
                  <a:pt x="1803506" y="1805571"/>
                </a:cubicBezTo>
                <a:cubicBezTo>
                  <a:pt x="1042652" y="1777505"/>
                  <a:pt x="375731" y="1375228"/>
                  <a:pt x="0" y="767134"/>
                </a:cubicBezTo>
                <a:cubicBezTo>
                  <a:pt x="0" y="767134"/>
                  <a:pt x="0" y="767134"/>
                  <a:pt x="1333843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AC70D145-1633-3CA5-02DA-E729C254C4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3238" y="2383566"/>
            <a:ext cx="1474835" cy="2071272"/>
          </a:xfrm>
          <a:custGeom>
            <a:avLst/>
            <a:gdLst>
              <a:gd name="connsiteX0" fmla="*/ 263157 w 1597738"/>
              <a:gd name="connsiteY0" fmla="*/ 0 h 2071272"/>
              <a:gd name="connsiteX1" fmla="*/ 1597738 w 1597738"/>
              <a:gd name="connsiteY1" fmla="*/ 768526 h 2071272"/>
              <a:gd name="connsiteX2" fmla="*/ 1597738 w 1597738"/>
              <a:gd name="connsiteY2" fmla="*/ 1302746 h 2071272"/>
              <a:gd name="connsiteX3" fmla="*/ 263157 w 1597738"/>
              <a:gd name="connsiteY3" fmla="*/ 2071272 h 2071272"/>
              <a:gd name="connsiteX4" fmla="*/ 0 w 1597738"/>
              <a:gd name="connsiteY4" fmla="*/ 1040322 h 2071272"/>
              <a:gd name="connsiteX5" fmla="*/ 263157 w 1597738"/>
              <a:gd name="connsiteY5" fmla="*/ 0 h 207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7738" h="2071272">
                <a:moveTo>
                  <a:pt x="263157" y="0"/>
                </a:moveTo>
                <a:cubicBezTo>
                  <a:pt x="263157" y="0"/>
                  <a:pt x="263157" y="0"/>
                  <a:pt x="1597738" y="768526"/>
                </a:cubicBezTo>
                <a:cubicBezTo>
                  <a:pt x="1522550" y="937227"/>
                  <a:pt x="1522550" y="1134045"/>
                  <a:pt x="1597738" y="1302746"/>
                </a:cubicBezTo>
                <a:cubicBezTo>
                  <a:pt x="1597738" y="1302746"/>
                  <a:pt x="1597738" y="1302746"/>
                  <a:pt x="263157" y="2071272"/>
                </a:cubicBezTo>
                <a:cubicBezTo>
                  <a:pt x="93985" y="1761987"/>
                  <a:pt x="0" y="1415213"/>
                  <a:pt x="0" y="1040322"/>
                </a:cubicBezTo>
                <a:cubicBezTo>
                  <a:pt x="0" y="665431"/>
                  <a:pt x="93985" y="309285"/>
                  <a:pt x="263157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33B38613-DADF-D078-95DD-4F3F16F89FA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14909" y="1203215"/>
            <a:ext cx="1664775" cy="1793493"/>
          </a:xfrm>
          <a:custGeom>
            <a:avLst/>
            <a:gdLst>
              <a:gd name="connsiteX0" fmla="*/ 1803506 w 1803506"/>
              <a:gd name="connsiteY0" fmla="*/ 0 h 1793493"/>
              <a:gd name="connsiteX1" fmla="*/ 1803506 w 1803506"/>
              <a:gd name="connsiteY1" fmla="*/ 1531942 h 1793493"/>
              <a:gd name="connsiteX2" fmla="*/ 1333843 w 1803506"/>
              <a:gd name="connsiteY2" fmla="*/ 1793493 h 1793493"/>
              <a:gd name="connsiteX3" fmla="*/ 0 w 1803506"/>
              <a:gd name="connsiteY3" fmla="*/ 1027522 h 1793493"/>
              <a:gd name="connsiteX4" fmla="*/ 1803506 w 1803506"/>
              <a:gd name="connsiteY4" fmla="*/ 0 h 179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3506" h="1793493">
                <a:moveTo>
                  <a:pt x="1803506" y="0"/>
                </a:moveTo>
                <a:cubicBezTo>
                  <a:pt x="1803506" y="0"/>
                  <a:pt x="1803506" y="0"/>
                  <a:pt x="1803506" y="1531942"/>
                </a:cubicBezTo>
                <a:cubicBezTo>
                  <a:pt x="1625034" y="1550624"/>
                  <a:pt x="1446562" y="1644035"/>
                  <a:pt x="1333843" y="1793493"/>
                </a:cubicBezTo>
                <a:cubicBezTo>
                  <a:pt x="1333843" y="1793493"/>
                  <a:pt x="1333843" y="1793493"/>
                  <a:pt x="0" y="1027522"/>
                </a:cubicBezTo>
                <a:cubicBezTo>
                  <a:pt x="375731" y="429691"/>
                  <a:pt x="1042652" y="18682"/>
                  <a:pt x="1803506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Font typeface="Arial" panose="020B0604020202020204" pitchFamily="34" charset="0"/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0" name="Text Placeholder 45">
            <a:extLst>
              <a:ext uri="{FF2B5EF4-FFF2-40B4-BE49-F238E27FC236}">
                <a16:creationId xmlns:a16="http://schemas.microsoft.com/office/drawing/2014/main" xmlns="" id="{E4AD166F-E3E0-CFC5-7D65-A0E1A86408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80967" y="451384"/>
            <a:ext cx="2615826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ru-RU" dirty="0"/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xmlns="" id="{8A426458-620C-9653-C733-062F603447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80969" y="5787098"/>
            <a:ext cx="2615824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dirty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62C859B-DF95-64D0-60AE-871232DE4221}"/>
              </a:ext>
            </a:extLst>
          </p:cNvPr>
          <p:cNvSpPr/>
          <p:nvPr userDrawn="1"/>
        </p:nvSpPr>
        <p:spPr>
          <a:xfrm>
            <a:off x="608486" y="451384"/>
            <a:ext cx="1172482" cy="612000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Школа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BC5841-5BD6-CF5A-FF77-37602AA4719D}"/>
              </a:ext>
            </a:extLst>
          </p:cNvPr>
          <p:cNvSpPr/>
          <p:nvPr userDrawn="1"/>
        </p:nvSpPr>
        <p:spPr>
          <a:xfrm>
            <a:off x="608487" y="5787097"/>
            <a:ext cx="1172483" cy="612000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Направленность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F823F0-3695-E70A-2488-98BF5B3885F4}"/>
              </a:ext>
            </a:extLst>
          </p:cNvPr>
          <p:cNvSpPr/>
          <p:nvPr/>
        </p:nvSpPr>
        <p:spPr>
          <a:xfrm>
            <a:off x="4653387" y="5083714"/>
            <a:ext cx="4077375" cy="25416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Достигнутые результаты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B754D90-2DA8-76C3-7B3A-BB5DFAC08292}"/>
              </a:ext>
            </a:extLst>
          </p:cNvPr>
          <p:cNvSpPr/>
          <p:nvPr/>
        </p:nvSpPr>
        <p:spPr>
          <a:xfrm>
            <a:off x="4653387" y="3661263"/>
            <a:ext cx="4077375" cy="25416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Решение, условия для внедрения, необходимые ресурсы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ECD26BF-9E49-D8B5-6D1C-E1D650AAB73B}"/>
              </a:ext>
            </a:extLst>
          </p:cNvPr>
          <p:cNvSpPr/>
          <p:nvPr/>
        </p:nvSpPr>
        <p:spPr>
          <a:xfrm>
            <a:off x="4653387" y="2767549"/>
            <a:ext cx="4077375" cy="25416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Решаемая задача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3CE0C51-A13C-9E90-7F95-0E6C1233A5EB}"/>
              </a:ext>
            </a:extLst>
          </p:cNvPr>
          <p:cNvSpPr/>
          <p:nvPr/>
        </p:nvSpPr>
        <p:spPr>
          <a:xfrm>
            <a:off x="4653387" y="1873834"/>
            <a:ext cx="4077375" cy="25416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Название лучшей практики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9821B5-63C9-DA3A-8691-D56CF434B32F}"/>
              </a:ext>
            </a:extLst>
          </p:cNvPr>
          <p:cNvSpPr/>
          <p:nvPr/>
        </p:nvSpPr>
        <p:spPr>
          <a:xfrm>
            <a:off x="4653387" y="451385"/>
            <a:ext cx="4077375" cy="25416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Лидер практики, контакты автора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5757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>
          <p15:clr>
            <a:srgbClr val="FBAE40"/>
          </p15:clr>
        </p15:guide>
        <p15:guide id="2" pos="282">
          <p15:clr>
            <a:srgbClr val="FBAE40"/>
          </p15:clr>
        </p15:guide>
        <p15:guide id="3" pos="5958">
          <p15:clr>
            <a:srgbClr val="FBAE40"/>
          </p15:clr>
        </p15:guide>
        <p15:guide id="4" orient="horz" pos="40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045290-6794-8D23-5731-6955E617D72F}"/>
              </a:ext>
            </a:extLst>
          </p:cNvPr>
          <p:cNvSpPr/>
          <p:nvPr userDrawn="1"/>
        </p:nvSpPr>
        <p:spPr>
          <a:xfrm>
            <a:off x="608487" y="451385"/>
            <a:ext cx="3788308" cy="5947713"/>
          </a:xfrm>
          <a:prstGeom prst="rect">
            <a:avLst/>
          </a:prstGeom>
          <a:solidFill>
            <a:srgbClr val="F5F5F5"/>
          </a:solidFill>
          <a:ln w="12700" cap="flat" cmpd="sng" algn="ctr">
            <a:solidFill>
              <a:srgbClr val="F5F5F5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0455C678-F6CA-D773-6661-4AD1A7E7BD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2549" y="1157902"/>
            <a:ext cx="1882919" cy="1717984"/>
          </a:xfrm>
          <a:custGeom>
            <a:avLst/>
            <a:gdLst>
              <a:gd name="connsiteX0" fmla="*/ 1924409 w 2039829"/>
              <a:gd name="connsiteY0" fmla="*/ 0 h 1717984"/>
              <a:gd name="connsiteX1" fmla="*/ 1924409 w 2039829"/>
              <a:gd name="connsiteY1" fmla="*/ 523830 h 1717984"/>
              <a:gd name="connsiteX2" fmla="*/ 2039829 w 2039829"/>
              <a:gd name="connsiteY2" fmla="*/ 639249 h 1717984"/>
              <a:gd name="connsiteX3" fmla="*/ 1926629 w 2039829"/>
              <a:gd name="connsiteY3" fmla="*/ 754670 h 1717984"/>
              <a:gd name="connsiteX4" fmla="*/ 1926629 w 2039829"/>
              <a:gd name="connsiteY4" fmla="*/ 1278500 h 1717984"/>
              <a:gd name="connsiteX5" fmla="*/ 1105370 w 2039829"/>
              <a:gd name="connsiteY5" fmla="*/ 1717984 h 1717984"/>
              <a:gd name="connsiteX6" fmla="*/ 699180 w 2039829"/>
              <a:gd name="connsiteY6" fmla="*/ 1478265 h 1717984"/>
              <a:gd name="connsiteX7" fmla="*/ 612614 w 2039829"/>
              <a:gd name="connsiteY7" fmla="*/ 1287379 h 1717984"/>
              <a:gd name="connsiteX8" fmla="*/ 403970 w 2039829"/>
              <a:gd name="connsiteY8" fmla="*/ 1307355 h 1717984"/>
              <a:gd name="connsiteX9" fmla="*/ 0 w 2039829"/>
              <a:gd name="connsiteY9" fmla="*/ 1074295 h 1717984"/>
              <a:gd name="connsiteX10" fmla="*/ 1924409 w 2039829"/>
              <a:gd name="connsiteY10" fmla="*/ 0 h 171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9829" h="1717984">
                <a:moveTo>
                  <a:pt x="1924409" y="0"/>
                </a:moveTo>
                <a:lnTo>
                  <a:pt x="1924409" y="523830"/>
                </a:lnTo>
                <a:cubicBezTo>
                  <a:pt x="1988778" y="523830"/>
                  <a:pt x="2039829" y="574881"/>
                  <a:pt x="2039829" y="639249"/>
                </a:cubicBezTo>
                <a:cubicBezTo>
                  <a:pt x="2039829" y="701399"/>
                  <a:pt x="1988778" y="752451"/>
                  <a:pt x="1926629" y="754670"/>
                </a:cubicBezTo>
                <a:lnTo>
                  <a:pt x="1926629" y="1278500"/>
                </a:lnTo>
                <a:cubicBezTo>
                  <a:pt x="1584807" y="1278500"/>
                  <a:pt x="1282939" y="1453850"/>
                  <a:pt x="1105370" y="1717984"/>
                </a:cubicBezTo>
                <a:lnTo>
                  <a:pt x="699180" y="1478265"/>
                </a:lnTo>
                <a:cubicBezTo>
                  <a:pt x="714717" y="1405018"/>
                  <a:pt x="681423" y="1327332"/>
                  <a:pt x="612614" y="1287379"/>
                </a:cubicBezTo>
                <a:cubicBezTo>
                  <a:pt x="543807" y="1247426"/>
                  <a:pt x="459461" y="1258523"/>
                  <a:pt x="403970" y="1307355"/>
                </a:cubicBezTo>
                <a:lnTo>
                  <a:pt x="0" y="1074295"/>
                </a:lnTo>
                <a:cubicBezTo>
                  <a:pt x="399531" y="430606"/>
                  <a:pt x="1112029" y="2220"/>
                  <a:pt x="1924409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31B3B85A-2AF3-700A-F344-54CC39D0B18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09049" y="2296567"/>
            <a:ext cx="1296960" cy="2204081"/>
          </a:xfrm>
          <a:custGeom>
            <a:avLst/>
            <a:gdLst>
              <a:gd name="connsiteX0" fmla="*/ 301890 w 1405040"/>
              <a:gd name="connsiteY0" fmla="*/ 0 h 2204081"/>
              <a:gd name="connsiteX1" fmla="*/ 754692 w 1405040"/>
              <a:gd name="connsiteY1" fmla="*/ 259696 h 2204081"/>
              <a:gd name="connsiteX2" fmla="*/ 910065 w 1405040"/>
              <a:gd name="connsiteY2" fmla="*/ 217523 h 2204081"/>
              <a:gd name="connsiteX3" fmla="*/ 952238 w 1405040"/>
              <a:gd name="connsiteY3" fmla="*/ 372896 h 2204081"/>
              <a:gd name="connsiteX4" fmla="*/ 1405040 w 1405040"/>
              <a:gd name="connsiteY4" fmla="*/ 632592 h 2204081"/>
              <a:gd name="connsiteX5" fmla="*/ 1373965 w 1405040"/>
              <a:gd name="connsiteY5" fmla="*/ 1564832 h 2204081"/>
              <a:gd name="connsiteX6" fmla="*/ 967775 w 1405040"/>
              <a:gd name="connsiteY6" fmla="*/ 1800111 h 2204081"/>
              <a:gd name="connsiteX7" fmla="*/ 759131 w 1405040"/>
              <a:gd name="connsiteY7" fmla="*/ 1780134 h 2204081"/>
              <a:gd name="connsiteX8" fmla="*/ 672566 w 1405040"/>
              <a:gd name="connsiteY8" fmla="*/ 1971022 h 2204081"/>
              <a:gd name="connsiteX9" fmla="*/ 270815 w 1405040"/>
              <a:gd name="connsiteY9" fmla="*/ 2204081 h 2204081"/>
              <a:gd name="connsiteX10" fmla="*/ 301890 w 1405040"/>
              <a:gd name="connsiteY10" fmla="*/ 0 h 220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5040" h="2204081">
                <a:moveTo>
                  <a:pt x="301890" y="0"/>
                </a:moveTo>
                <a:lnTo>
                  <a:pt x="754692" y="259696"/>
                </a:lnTo>
                <a:cubicBezTo>
                  <a:pt x="785766" y="204205"/>
                  <a:pt x="856795" y="186448"/>
                  <a:pt x="910065" y="217523"/>
                </a:cubicBezTo>
                <a:cubicBezTo>
                  <a:pt x="965556" y="248597"/>
                  <a:pt x="983312" y="319625"/>
                  <a:pt x="952238" y="372896"/>
                </a:cubicBezTo>
                <a:lnTo>
                  <a:pt x="1405040" y="632592"/>
                </a:lnTo>
                <a:cubicBezTo>
                  <a:pt x="1234129" y="930020"/>
                  <a:pt x="1234129" y="1278500"/>
                  <a:pt x="1373965" y="1564832"/>
                </a:cubicBezTo>
                <a:lnTo>
                  <a:pt x="967775" y="1800111"/>
                </a:lnTo>
                <a:cubicBezTo>
                  <a:pt x="912284" y="1751279"/>
                  <a:pt x="827939" y="1740181"/>
                  <a:pt x="759131" y="1780134"/>
                </a:cubicBezTo>
                <a:cubicBezTo>
                  <a:pt x="690323" y="1820087"/>
                  <a:pt x="657028" y="1897774"/>
                  <a:pt x="672566" y="1971022"/>
                </a:cubicBezTo>
                <a:lnTo>
                  <a:pt x="270815" y="2204081"/>
                </a:lnTo>
                <a:cubicBezTo>
                  <a:pt x="-86543" y="1535976"/>
                  <a:pt x="-104300" y="703619"/>
                  <a:pt x="30189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4B5F8409-4AC6-DB5F-33D4-283EC2E479D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91814" y="3925764"/>
            <a:ext cx="1747693" cy="1766816"/>
          </a:xfrm>
          <a:custGeom>
            <a:avLst/>
            <a:gdLst>
              <a:gd name="connsiteX0" fmla="*/ 1103150 w 1893334"/>
              <a:gd name="connsiteY0" fmla="*/ 0 h 1766816"/>
              <a:gd name="connsiteX1" fmla="*/ 1893334 w 1893334"/>
              <a:gd name="connsiteY1" fmla="*/ 492755 h 1766816"/>
              <a:gd name="connsiteX2" fmla="*/ 1893334 w 1893334"/>
              <a:gd name="connsiteY2" fmla="*/ 961095 h 1766816"/>
              <a:gd name="connsiteX3" fmla="*/ 1771255 w 1893334"/>
              <a:gd name="connsiteY3" fmla="*/ 1132006 h 1766816"/>
              <a:gd name="connsiteX4" fmla="*/ 1893334 w 1893334"/>
              <a:gd name="connsiteY4" fmla="*/ 1302915 h 1766816"/>
              <a:gd name="connsiteX5" fmla="*/ 1893334 w 1893334"/>
              <a:gd name="connsiteY5" fmla="*/ 1766816 h 1766816"/>
              <a:gd name="connsiteX6" fmla="*/ 0 w 1893334"/>
              <a:gd name="connsiteY6" fmla="*/ 637031 h 1766816"/>
              <a:gd name="connsiteX7" fmla="*/ 452802 w 1893334"/>
              <a:gd name="connsiteY7" fmla="*/ 375116 h 1766816"/>
              <a:gd name="connsiteX8" fmla="*/ 494975 w 1893334"/>
              <a:gd name="connsiteY8" fmla="*/ 219743 h 1766816"/>
              <a:gd name="connsiteX9" fmla="*/ 650348 w 1893334"/>
              <a:gd name="connsiteY9" fmla="*/ 261915 h 176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3334" h="1766816">
                <a:moveTo>
                  <a:pt x="1103150" y="0"/>
                </a:moveTo>
                <a:cubicBezTo>
                  <a:pt x="1274060" y="295209"/>
                  <a:pt x="1575929" y="470559"/>
                  <a:pt x="1893334" y="492755"/>
                </a:cubicBezTo>
                <a:lnTo>
                  <a:pt x="1893334" y="961095"/>
                </a:lnTo>
                <a:cubicBezTo>
                  <a:pt x="1822306" y="985510"/>
                  <a:pt x="1771255" y="1052100"/>
                  <a:pt x="1771255" y="1132006"/>
                </a:cubicBezTo>
                <a:cubicBezTo>
                  <a:pt x="1771255" y="1211912"/>
                  <a:pt x="1822306" y="1278500"/>
                  <a:pt x="1893334" y="1302915"/>
                </a:cubicBezTo>
                <a:lnTo>
                  <a:pt x="1893334" y="1766816"/>
                </a:lnTo>
                <a:cubicBezTo>
                  <a:pt x="1136444" y="1742400"/>
                  <a:pt x="408410" y="1340650"/>
                  <a:pt x="0" y="637031"/>
                </a:cubicBezTo>
                <a:lnTo>
                  <a:pt x="452802" y="375116"/>
                </a:lnTo>
                <a:cubicBezTo>
                  <a:pt x="421728" y="319625"/>
                  <a:pt x="439484" y="250817"/>
                  <a:pt x="494975" y="219743"/>
                </a:cubicBezTo>
                <a:cubicBezTo>
                  <a:pt x="550466" y="188668"/>
                  <a:pt x="619273" y="206425"/>
                  <a:pt x="650348" y="261915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7BB68D7C-E84C-A570-E87A-BB22C017EF1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00580" y="3974596"/>
            <a:ext cx="1882919" cy="1717984"/>
          </a:xfrm>
          <a:custGeom>
            <a:avLst/>
            <a:gdLst>
              <a:gd name="connsiteX0" fmla="*/ 934460 w 2039829"/>
              <a:gd name="connsiteY0" fmla="*/ 0 h 1717984"/>
              <a:gd name="connsiteX1" fmla="*/ 1340650 w 2039829"/>
              <a:gd name="connsiteY1" fmla="*/ 235279 h 1717984"/>
              <a:gd name="connsiteX2" fmla="*/ 1427215 w 2039829"/>
              <a:gd name="connsiteY2" fmla="*/ 426167 h 1717984"/>
              <a:gd name="connsiteX3" fmla="*/ 1635859 w 2039829"/>
              <a:gd name="connsiteY3" fmla="*/ 406190 h 1717984"/>
              <a:gd name="connsiteX4" fmla="*/ 2039829 w 2039829"/>
              <a:gd name="connsiteY4" fmla="*/ 643689 h 1717984"/>
              <a:gd name="connsiteX5" fmla="*/ 115420 w 2039829"/>
              <a:gd name="connsiteY5" fmla="*/ 1717984 h 1717984"/>
              <a:gd name="connsiteX6" fmla="*/ 115420 w 2039829"/>
              <a:gd name="connsiteY6" fmla="*/ 1194154 h 1717984"/>
              <a:gd name="connsiteX7" fmla="*/ 0 w 2039829"/>
              <a:gd name="connsiteY7" fmla="*/ 1078734 h 1717984"/>
              <a:gd name="connsiteX8" fmla="*/ 113200 w 2039829"/>
              <a:gd name="connsiteY8" fmla="*/ 963315 h 1717984"/>
              <a:gd name="connsiteX9" fmla="*/ 113200 w 2039829"/>
              <a:gd name="connsiteY9" fmla="*/ 439484 h 1717984"/>
              <a:gd name="connsiteX10" fmla="*/ 934460 w 2039829"/>
              <a:gd name="connsiteY10" fmla="*/ 0 h 171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9829" h="1717984">
                <a:moveTo>
                  <a:pt x="934460" y="0"/>
                </a:moveTo>
                <a:lnTo>
                  <a:pt x="1340650" y="235279"/>
                </a:lnTo>
                <a:cubicBezTo>
                  <a:pt x="1325112" y="308527"/>
                  <a:pt x="1358407" y="386214"/>
                  <a:pt x="1427215" y="426167"/>
                </a:cubicBezTo>
                <a:cubicBezTo>
                  <a:pt x="1496023" y="466120"/>
                  <a:pt x="1580368" y="455022"/>
                  <a:pt x="1635859" y="406190"/>
                </a:cubicBezTo>
                <a:lnTo>
                  <a:pt x="2039829" y="643689"/>
                </a:lnTo>
                <a:cubicBezTo>
                  <a:pt x="1640299" y="1287378"/>
                  <a:pt x="927801" y="1717984"/>
                  <a:pt x="115420" y="1717984"/>
                </a:cubicBezTo>
                <a:lnTo>
                  <a:pt x="115420" y="1194154"/>
                </a:lnTo>
                <a:cubicBezTo>
                  <a:pt x="51052" y="1194154"/>
                  <a:pt x="0" y="1143103"/>
                  <a:pt x="0" y="1078734"/>
                </a:cubicBezTo>
                <a:cubicBezTo>
                  <a:pt x="0" y="1016585"/>
                  <a:pt x="51052" y="965534"/>
                  <a:pt x="113200" y="963315"/>
                </a:cubicBezTo>
                <a:lnTo>
                  <a:pt x="113200" y="439484"/>
                </a:lnTo>
                <a:cubicBezTo>
                  <a:pt x="455022" y="439484"/>
                  <a:pt x="756890" y="264135"/>
                  <a:pt x="93446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xmlns="" id="{104E15E1-B1C3-B2C9-DC3F-57EAFC12296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97988" y="2466002"/>
            <a:ext cx="1298248" cy="2090136"/>
          </a:xfrm>
          <a:custGeom>
            <a:avLst/>
            <a:gdLst>
              <a:gd name="connsiteX0" fmla="*/ 937042 w 1406435"/>
              <a:gd name="connsiteY0" fmla="*/ 0 h 2090136"/>
              <a:gd name="connsiteX1" fmla="*/ 1192896 w 1406435"/>
              <a:gd name="connsiteY1" fmla="*/ 0 h 2090136"/>
              <a:gd name="connsiteX2" fmla="*/ 1199425 w 1406435"/>
              <a:gd name="connsiteY2" fmla="*/ 13178 h 2090136"/>
              <a:gd name="connsiteX3" fmla="*/ 1105370 w 1406435"/>
              <a:gd name="connsiteY3" fmla="*/ 2090136 h 2090136"/>
              <a:gd name="connsiteX4" fmla="*/ 652567 w 1406435"/>
              <a:gd name="connsiteY4" fmla="*/ 1830440 h 2090136"/>
              <a:gd name="connsiteX5" fmla="*/ 497194 w 1406435"/>
              <a:gd name="connsiteY5" fmla="*/ 1872613 h 2090136"/>
              <a:gd name="connsiteX6" fmla="*/ 455022 w 1406435"/>
              <a:gd name="connsiteY6" fmla="*/ 1717240 h 2090136"/>
              <a:gd name="connsiteX7" fmla="*/ 0 w 1406435"/>
              <a:gd name="connsiteY7" fmla="*/ 1455325 h 2090136"/>
              <a:gd name="connsiteX8" fmla="*/ 31074 w 1406435"/>
              <a:gd name="connsiteY8" fmla="*/ 523086 h 2090136"/>
              <a:gd name="connsiteX9" fmla="*/ 437264 w 1406435"/>
              <a:gd name="connsiteY9" fmla="*/ 287806 h 2090136"/>
              <a:gd name="connsiteX10" fmla="*/ 645910 w 1406435"/>
              <a:gd name="connsiteY10" fmla="*/ 307783 h 2090136"/>
              <a:gd name="connsiteX11" fmla="*/ 732474 w 1406435"/>
              <a:gd name="connsiteY11" fmla="*/ 116896 h 209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6435" h="2090136">
                <a:moveTo>
                  <a:pt x="937042" y="0"/>
                </a:moveTo>
                <a:lnTo>
                  <a:pt x="1192896" y="0"/>
                </a:lnTo>
                <a:lnTo>
                  <a:pt x="1199425" y="13178"/>
                </a:lnTo>
                <a:cubicBezTo>
                  <a:pt x="1494107" y="657702"/>
                  <a:pt x="1484092" y="1430493"/>
                  <a:pt x="1105370" y="2090136"/>
                </a:cubicBezTo>
                <a:lnTo>
                  <a:pt x="652567" y="1830440"/>
                </a:lnTo>
                <a:cubicBezTo>
                  <a:pt x="621493" y="1885931"/>
                  <a:pt x="550466" y="1903688"/>
                  <a:pt x="497194" y="1872613"/>
                </a:cubicBezTo>
                <a:cubicBezTo>
                  <a:pt x="441704" y="1841539"/>
                  <a:pt x="423947" y="1770511"/>
                  <a:pt x="455022" y="1717240"/>
                </a:cubicBezTo>
                <a:lnTo>
                  <a:pt x="0" y="1455325"/>
                </a:lnTo>
                <a:cubicBezTo>
                  <a:pt x="170911" y="1157897"/>
                  <a:pt x="170911" y="809416"/>
                  <a:pt x="31074" y="523086"/>
                </a:cubicBezTo>
                <a:lnTo>
                  <a:pt x="437264" y="287806"/>
                </a:lnTo>
                <a:cubicBezTo>
                  <a:pt x="492755" y="336637"/>
                  <a:pt x="577101" y="347736"/>
                  <a:pt x="645910" y="307783"/>
                </a:cubicBezTo>
                <a:cubicBezTo>
                  <a:pt x="714717" y="267830"/>
                  <a:pt x="748011" y="190143"/>
                  <a:pt x="732474" y="116896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EAB85E3E-CA3B-6C33-CF2A-8D543C2BE49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66538" y="1157902"/>
            <a:ext cx="1747693" cy="1766816"/>
          </a:xfrm>
          <a:custGeom>
            <a:avLst/>
            <a:gdLst>
              <a:gd name="connsiteX0" fmla="*/ 0 w 1893334"/>
              <a:gd name="connsiteY0" fmla="*/ 0 h 1766816"/>
              <a:gd name="connsiteX1" fmla="*/ 1893334 w 1893334"/>
              <a:gd name="connsiteY1" fmla="*/ 1129786 h 1766816"/>
              <a:gd name="connsiteX2" fmla="*/ 1440532 w 1893334"/>
              <a:gd name="connsiteY2" fmla="*/ 1391700 h 1766816"/>
              <a:gd name="connsiteX3" fmla="*/ 1398359 w 1893334"/>
              <a:gd name="connsiteY3" fmla="*/ 1547074 h 1766816"/>
              <a:gd name="connsiteX4" fmla="*/ 1242986 w 1893334"/>
              <a:gd name="connsiteY4" fmla="*/ 1504901 h 1766816"/>
              <a:gd name="connsiteX5" fmla="*/ 790184 w 1893334"/>
              <a:gd name="connsiteY5" fmla="*/ 1766816 h 1766816"/>
              <a:gd name="connsiteX6" fmla="*/ 0 w 1893334"/>
              <a:gd name="connsiteY6" fmla="*/ 1274061 h 1766816"/>
              <a:gd name="connsiteX7" fmla="*/ 0 w 1893334"/>
              <a:gd name="connsiteY7" fmla="*/ 805721 h 1766816"/>
              <a:gd name="connsiteX8" fmla="*/ 122079 w 1893334"/>
              <a:gd name="connsiteY8" fmla="*/ 634811 h 1766816"/>
              <a:gd name="connsiteX9" fmla="*/ 0 w 1893334"/>
              <a:gd name="connsiteY9" fmla="*/ 463900 h 176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3334" h="1766816">
                <a:moveTo>
                  <a:pt x="0" y="0"/>
                </a:moveTo>
                <a:cubicBezTo>
                  <a:pt x="756890" y="24415"/>
                  <a:pt x="1484924" y="426167"/>
                  <a:pt x="1893334" y="1129786"/>
                </a:cubicBezTo>
                <a:lnTo>
                  <a:pt x="1440532" y="1391700"/>
                </a:lnTo>
                <a:cubicBezTo>
                  <a:pt x="1471606" y="1447191"/>
                  <a:pt x="1453850" y="1515999"/>
                  <a:pt x="1398359" y="1547074"/>
                </a:cubicBezTo>
                <a:cubicBezTo>
                  <a:pt x="1342869" y="1578149"/>
                  <a:pt x="1274060" y="1560391"/>
                  <a:pt x="1242986" y="1504901"/>
                </a:cubicBezTo>
                <a:lnTo>
                  <a:pt x="790184" y="1766816"/>
                </a:lnTo>
                <a:cubicBezTo>
                  <a:pt x="619273" y="1471606"/>
                  <a:pt x="317405" y="1296257"/>
                  <a:pt x="0" y="1274061"/>
                </a:cubicBezTo>
                <a:lnTo>
                  <a:pt x="0" y="805721"/>
                </a:lnTo>
                <a:cubicBezTo>
                  <a:pt x="71027" y="781305"/>
                  <a:pt x="122079" y="714717"/>
                  <a:pt x="122079" y="634811"/>
                </a:cubicBezTo>
                <a:cubicBezTo>
                  <a:pt x="122079" y="554905"/>
                  <a:pt x="71027" y="488316"/>
                  <a:pt x="0" y="46390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Изображение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FDA8F3-3624-0E8E-97ED-3D35F4EB4E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31821" y="705551"/>
            <a:ext cx="3898940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en-US" sz="1200" smtClean="0">
                <a:solidFill>
                  <a:sysClr val="windowText" lastClr="000000"/>
                </a:solidFill>
              </a:defRPr>
            </a:lvl1pPr>
            <a:lvl2pPr>
              <a:buClr>
                <a:schemeClr val="tx1"/>
              </a:buClr>
              <a:defRPr lang="en-US" sz="1800" smtClean="0"/>
            </a:lvl2pPr>
            <a:lvl3pPr>
              <a:buClr>
                <a:schemeClr val="tx1"/>
              </a:buClr>
              <a:defRPr lang="en-US" sz="1800" smtClean="0"/>
            </a:lvl3pPr>
            <a:lvl4pPr>
              <a:buClr>
                <a:schemeClr val="tx1"/>
              </a:buClr>
              <a:defRPr lang="en-US" sz="1800" smtClean="0"/>
            </a:lvl4pPr>
            <a:lvl5pPr>
              <a:buClr>
                <a:schemeClr val="tx1"/>
              </a:buClr>
              <a:defRPr lang="en-US" sz="1800"/>
            </a:lvl5pPr>
          </a:lstStyle>
          <a:p>
            <a:pPr marL="177800" lvl="0" indent="-177800" defTabSz="914400"/>
            <a:r>
              <a:rPr lang="ru-RU" dirty="0"/>
              <a:t>ФИО, Контакты</a:t>
            </a:r>
            <a:endParaRPr lang="en-US" dirty="0"/>
          </a:p>
          <a:p>
            <a:pPr marL="177800" lvl="0" indent="-177800" defTabSz="91440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55F05C9D-A444-A738-A636-D206DBEEC9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1820" y="2128001"/>
            <a:ext cx="3898940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813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ru-RU" sz="1200" kern="1200" dirty="0" smtClea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177800" lvl="0" indent="-177800" algn="l" defTabSz="914400" rtl="0" eaLnBrk="1" latinLnBrk="0" hangingPunct="1">
              <a:lnSpc>
                <a:spcPct val="90000"/>
              </a:lnSpc>
              <a:spcBef>
                <a:spcPts val="813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dirty="0"/>
              <a:t>Сформулируйте название лучшей практики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EE3867D-42B0-C1D4-3CA7-ADCF7164D3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31821" y="3021715"/>
            <a:ext cx="3898940" cy="540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Сформулируйте задачу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BA6E192-4951-60DF-DD0E-6A745273180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31821" y="3915429"/>
            <a:ext cx="3898940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опыта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ADC4AE7-50E4-B870-8A0A-29B4909D06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31821" y="5337880"/>
            <a:ext cx="3898940" cy="106873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noAutofit/>
          </a:bodyPr>
          <a:lstStyle>
            <a:lvl1pPr>
              <a:buClrTx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177800" lvl="0" indent="-177800" defTabSz="914400">
              <a:buClr>
                <a:schemeClr val="tx1"/>
              </a:buClr>
            </a:pPr>
            <a:r>
              <a:rPr lang="ru-RU" dirty="0"/>
              <a:t>Описание результата</a:t>
            </a:r>
          </a:p>
        </p:txBody>
      </p:sp>
      <p:sp>
        <p:nvSpPr>
          <p:cNvPr id="50" name="Text Placeholder 45">
            <a:extLst>
              <a:ext uri="{FF2B5EF4-FFF2-40B4-BE49-F238E27FC236}">
                <a16:creationId xmlns:a16="http://schemas.microsoft.com/office/drawing/2014/main" xmlns="" id="{E4AD166F-E3E0-CFC5-7D65-A0E1A86408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89410" y="451384"/>
            <a:ext cx="2607384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dirty="0" smtClean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ru-RU" dirty="0"/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xmlns="" id="{8A426458-620C-9653-C733-062F603447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89410" y="5787098"/>
            <a:ext cx="2607383" cy="61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dirty="0">
                <a:solidFill>
                  <a:sysClr val="windowText" lastClr="000000"/>
                </a:solidFill>
              </a:defRPr>
            </a:lvl1pPr>
          </a:lstStyle>
          <a:p>
            <a:pPr marL="0" lvl="0" defTabSz="914400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62C859B-DF95-64D0-60AE-871232DE4221}"/>
              </a:ext>
            </a:extLst>
          </p:cNvPr>
          <p:cNvSpPr/>
          <p:nvPr userDrawn="1"/>
        </p:nvSpPr>
        <p:spPr>
          <a:xfrm>
            <a:off x="608486" y="451384"/>
            <a:ext cx="1180923" cy="612000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Школа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BC5841-5BD6-CF5A-FF77-37602AA4719D}"/>
              </a:ext>
            </a:extLst>
          </p:cNvPr>
          <p:cNvSpPr/>
          <p:nvPr userDrawn="1"/>
        </p:nvSpPr>
        <p:spPr>
          <a:xfrm>
            <a:off x="608487" y="5787097"/>
            <a:ext cx="1180924" cy="612000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0" bIns="0" rtlCol="0" anchor="t"/>
          <a:lstStyle/>
          <a:p>
            <a:r>
              <a:rPr lang="ru-RU" sz="1200" dirty="0">
                <a:solidFill>
                  <a:srgbClr val="FFFFFF"/>
                </a:solidFill>
              </a:rPr>
              <a:t>Направленность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F823F0-3695-E70A-2488-98BF5B3885F4}"/>
              </a:ext>
            </a:extLst>
          </p:cNvPr>
          <p:cNvSpPr/>
          <p:nvPr/>
        </p:nvSpPr>
        <p:spPr>
          <a:xfrm>
            <a:off x="4831821" y="5083714"/>
            <a:ext cx="3898940" cy="25416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Достигнутые результаты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B754D90-2DA8-76C3-7B3A-BB5DFAC08292}"/>
              </a:ext>
            </a:extLst>
          </p:cNvPr>
          <p:cNvSpPr/>
          <p:nvPr/>
        </p:nvSpPr>
        <p:spPr>
          <a:xfrm>
            <a:off x="4831821" y="3661263"/>
            <a:ext cx="3898940" cy="25416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Решение, условия для внедрения, необходимые ресурсы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ECD26BF-9E49-D8B5-6D1C-E1D650AAB73B}"/>
              </a:ext>
            </a:extLst>
          </p:cNvPr>
          <p:cNvSpPr/>
          <p:nvPr/>
        </p:nvSpPr>
        <p:spPr>
          <a:xfrm>
            <a:off x="4831821" y="2767549"/>
            <a:ext cx="3898940" cy="25416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Решаемая задача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3CE0C51-A13C-9E90-7F95-0E6C1233A5EB}"/>
              </a:ext>
            </a:extLst>
          </p:cNvPr>
          <p:cNvSpPr/>
          <p:nvPr/>
        </p:nvSpPr>
        <p:spPr>
          <a:xfrm>
            <a:off x="4831821" y="1873834"/>
            <a:ext cx="3898940" cy="25416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FFFFF"/>
                </a:solidFill>
              </a:rPr>
              <a:t>Название лучшей практики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9821B5-63C9-DA3A-8691-D56CF434B32F}"/>
              </a:ext>
            </a:extLst>
          </p:cNvPr>
          <p:cNvSpPr/>
          <p:nvPr/>
        </p:nvSpPr>
        <p:spPr>
          <a:xfrm>
            <a:off x="4831821" y="451385"/>
            <a:ext cx="3898940" cy="25416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Лидер практики, контакты автора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3092FE35-C328-6B0D-8F48-34EFDEA0E5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87229" y="2537571"/>
            <a:ext cx="1630824" cy="1762828"/>
          </a:xfrm>
          <a:custGeom>
            <a:avLst/>
            <a:gdLst>
              <a:gd name="connsiteX0" fmla="*/ 883363 w 1766726"/>
              <a:gd name="connsiteY0" fmla="*/ 0 h 1762828"/>
              <a:gd name="connsiteX1" fmla="*/ 1766726 w 1766726"/>
              <a:gd name="connsiteY1" fmla="*/ 881414 h 1762828"/>
              <a:gd name="connsiteX2" fmla="*/ 883363 w 1766726"/>
              <a:gd name="connsiteY2" fmla="*/ 1762828 h 1762828"/>
              <a:gd name="connsiteX3" fmla="*/ 0 w 1766726"/>
              <a:gd name="connsiteY3" fmla="*/ 881414 h 1762828"/>
              <a:gd name="connsiteX4" fmla="*/ 883363 w 1766726"/>
              <a:gd name="connsiteY4" fmla="*/ 0 h 176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6726" h="1762828">
                <a:moveTo>
                  <a:pt x="883363" y="0"/>
                </a:moveTo>
                <a:cubicBezTo>
                  <a:pt x="1371231" y="0"/>
                  <a:pt x="1766726" y="394622"/>
                  <a:pt x="1766726" y="881414"/>
                </a:cubicBezTo>
                <a:cubicBezTo>
                  <a:pt x="1766726" y="1368206"/>
                  <a:pt x="1371231" y="1762828"/>
                  <a:pt x="883363" y="1762828"/>
                </a:cubicBezTo>
                <a:cubicBezTo>
                  <a:pt x="395495" y="1762828"/>
                  <a:pt x="0" y="1368206"/>
                  <a:pt x="0" y="881414"/>
                </a:cubicBezTo>
                <a:cubicBezTo>
                  <a:pt x="0" y="394622"/>
                  <a:pt x="395495" y="0"/>
                  <a:pt x="883363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 algn="ctr">
              <a:buNone/>
              <a:defRPr lang="en-US" sz="10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185738" lvl="0" indent="-185738" algn="ctr" defTabSz="914400"/>
            <a:r>
              <a:rPr lang="ru-RU" dirty="0"/>
              <a:t>Эмблема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027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>
          <p15:clr>
            <a:srgbClr val="FBAE40"/>
          </p15:clr>
        </p15:guide>
        <p15:guide id="2" pos="282">
          <p15:clr>
            <a:srgbClr val="FBAE40"/>
          </p15:clr>
        </p15:guide>
        <p15:guide id="3" pos="5958">
          <p15:clr>
            <a:srgbClr val="FBAE40"/>
          </p15:clr>
        </p15:guide>
        <p15:guide id="4" orient="horz" pos="404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143003" y="1122361"/>
            <a:ext cx="6858000" cy="238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/>
          <a:lstStyle>
            <a:lvl1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60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143003" y="3602041"/>
            <a:ext cx="6858000" cy="165575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3178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28648" y="365130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 lvl="1" indent="7936">
              <a:lnSpc>
                <a:spcPct val="90000"/>
              </a:lnSpc>
              <a:spcBef>
                <a:spcPts val="815"/>
              </a:spcBef>
              <a:defRPr/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5291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40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24251" y="1709736"/>
            <a:ext cx="7886700" cy="2852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60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24251" y="4589465"/>
            <a:ext cx="7886700" cy="1500182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7594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28648" y="365130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654063" y="704846"/>
            <a:ext cx="1968014" cy="1069976"/>
          </a:xfrm>
        </p:spPr>
        <p:txBody>
          <a:bodyPr/>
          <a:lstStyle>
            <a:lvl1pPr>
              <a:defRPr/>
            </a:lvl1pPr>
            <a:lvl2pPr lvl="1" indent="7936">
              <a:lnSpc>
                <a:spcPct val="90000"/>
              </a:lnSpc>
              <a:spcBef>
                <a:spcPts val="815"/>
              </a:spcBef>
              <a:defRPr/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762747" y="704846"/>
            <a:ext cx="1968014" cy="1069976"/>
          </a:xfrm>
        </p:spPr>
        <p:txBody>
          <a:bodyPr/>
          <a:lstStyle>
            <a:lvl1pPr>
              <a:defRPr/>
            </a:lvl1pPr>
            <a:lvl2pPr lvl="1" indent="7936">
              <a:lnSpc>
                <a:spcPct val="90000"/>
              </a:lnSpc>
              <a:spcBef>
                <a:spcPts val="815"/>
              </a:spcBef>
              <a:defRPr/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1562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118" y="365130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30117" y="1681160"/>
            <a:ext cx="3868612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30117" y="2505072"/>
            <a:ext cx="3868612" cy="3684583"/>
          </a:xfrm>
        </p:spPr>
        <p:txBody>
          <a:bodyPr/>
          <a:lstStyle>
            <a:lvl1pPr>
              <a:defRPr/>
            </a:lvl1pPr>
            <a:lvl2pPr lvl="1" indent="7936">
              <a:lnSpc>
                <a:spcPct val="90000"/>
              </a:lnSpc>
              <a:spcBef>
                <a:spcPts val="815"/>
              </a:spcBef>
              <a:defRPr/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29154" y="1681160"/>
            <a:ext cx="3887662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4629154" y="2505072"/>
            <a:ext cx="3887662" cy="3684583"/>
          </a:xfrm>
        </p:spPr>
        <p:txBody>
          <a:bodyPr/>
          <a:lstStyle>
            <a:lvl1pPr>
              <a:defRPr/>
            </a:lvl1pPr>
            <a:lvl2pPr lvl="1" indent="7936">
              <a:lnSpc>
                <a:spcPct val="90000"/>
              </a:lnSpc>
              <a:spcBef>
                <a:spcPts val="815"/>
              </a:spcBef>
              <a:defRPr/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4806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28648" y="365130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6713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11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117" y="457200"/>
            <a:ext cx="2948358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3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3887663" y="987424"/>
            <a:ext cx="4629145" cy="4873623"/>
          </a:xfrm>
        </p:spPr>
        <p:txBody>
          <a:bodyPr/>
          <a:lstStyle>
            <a:lvl1pPr>
              <a:defRPr sz="3200"/>
            </a:lvl1pPr>
            <a:lvl2pPr lvl="1" indent="7936">
              <a:lnSpc>
                <a:spcPct val="90000"/>
              </a:lnSpc>
              <a:spcBef>
                <a:spcPts val="815"/>
              </a:spcBef>
              <a:defRPr sz="2800"/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117" y="2057400"/>
            <a:ext cx="2948358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614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117" y="457200"/>
            <a:ext cx="2948358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32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3887663" y="987424"/>
            <a:ext cx="4629145" cy="4873623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117" y="2057400"/>
            <a:ext cx="2948358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75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28648" y="365130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 lvl="1" indent="7936">
              <a:lnSpc>
                <a:spcPct val="90000"/>
              </a:lnSpc>
              <a:spcBef>
                <a:spcPts val="815"/>
              </a:spcBef>
              <a:defRPr/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9392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705596" y="365130"/>
            <a:ext cx="2025165" cy="1409703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628648" y="365130"/>
            <a:ext cx="5936276" cy="1409703"/>
          </a:xfrm>
        </p:spPr>
        <p:txBody>
          <a:bodyPr vert="eaVert"/>
          <a:lstStyle>
            <a:lvl1pPr>
              <a:defRPr/>
            </a:lvl1pPr>
            <a:lvl2pPr lvl="1" indent="7936">
              <a:lnSpc>
                <a:spcPct val="90000"/>
              </a:lnSpc>
              <a:spcBef>
                <a:spcPts val="815"/>
              </a:spcBef>
              <a:defRPr/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038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3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75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39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5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3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72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55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72072-4AF1-423D-9307-E0F0A582928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F0B29-B051-4930-A21B-7F9F7CDCFD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4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608483" y="451384"/>
            <a:ext cx="3788308" cy="594771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*/ f2 f4 1"/>
              <a:gd name="f7" fmla="*/ f3 f4 1"/>
              <a:gd name="f8" fmla="*/ f3 f5 1"/>
              <a:gd name="f9" fmla="*/ f2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" t="f9" r="f7" b="f8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5F5F5"/>
          </a:solidFill>
          <a:ln w="12701">
            <a:solidFill>
              <a:srgbClr val="F5F5F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algn="ctr" defTabSz="457200"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</a:defRPr>
            </a:pPr>
            <a:endParaRPr lang="ru-RU">
              <a:solidFill>
                <a:srgbClr val="FFFFFF"/>
              </a:solidFill>
              <a:highlight>
                <a:scrgbClr r="0" g="0" b="0">
                  <a:alpha val="0"/>
                </a:scrgbClr>
              </a:highlight>
              <a:latin typeface="Arial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4653387" y="705551"/>
            <a:ext cx="4077374" cy="1068732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71999" tIns="71999" rIns="71999" bIns="71999" anchor="t" anchorCtr="0" compatLnSpc="1"/>
          <a:lstStyle/>
          <a:p>
            <a:pPr lvl="0"/>
            <a:r>
              <a:rPr lang="ru-RU"/>
              <a:t>ФИО, Контакты</a:t>
            </a:r>
          </a:p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sz="quarter" idx="4294967295"/>
          </p:nvPr>
        </p:nvSpPr>
        <p:spPr>
          <a:xfrm>
            <a:off x="4653387" y="2128000"/>
            <a:ext cx="4077374" cy="539998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71999" tIns="71999" rIns="71999" bIns="71999" anchor="t" anchorCtr="0" compatLnSpc="1"/>
          <a:lstStyle/>
          <a:p>
            <a:pPr lvl="0"/>
            <a:r>
              <a:rPr lang="ru-RU"/>
              <a:t>Сформулируйте название лучшей практики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sz="quarter" idx="4294967295"/>
          </p:nvPr>
        </p:nvSpPr>
        <p:spPr>
          <a:xfrm>
            <a:off x="4653387" y="3021717"/>
            <a:ext cx="4077374" cy="539998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71999" tIns="71999" rIns="71999" bIns="71999" anchor="t" anchorCtr="0" compatLnSpc="1"/>
          <a:lstStyle/>
          <a:p>
            <a:pPr lvl="0"/>
            <a:r>
              <a:rPr lang="ru-RU"/>
              <a:t>Сформулируйте задачу</a:t>
            </a:r>
          </a:p>
        </p:txBody>
      </p:sp>
      <p:sp>
        <p:nvSpPr>
          <p:cNvPr id="6" name="Текст 5"/>
          <p:cNvSpPr txBox="1">
            <a:spLocks noGrp="1"/>
          </p:cNvSpPr>
          <p:nvPr>
            <p:ph type="body" sz="quarter" idx="4294967295"/>
          </p:nvPr>
        </p:nvSpPr>
        <p:spPr>
          <a:xfrm>
            <a:off x="4653387" y="3915433"/>
            <a:ext cx="4077374" cy="1068732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71999" tIns="71999" rIns="71999" bIns="71999" anchor="t" anchorCtr="0" compatLnSpc="1"/>
          <a:lstStyle/>
          <a:p>
            <a:pPr lvl="0"/>
            <a:r>
              <a:rPr lang="ru-RU"/>
              <a:t>Описание опыта</a:t>
            </a:r>
          </a:p>
        </p:txBody>
      </p:sp>
      <p:sp>
        <p:nvSpPr>
          <p:cNvPr id="7" name="Текст 6"/>
          <p:cNvSpPr txBox="1">
            <a:spLocks noGrp="1"/>
          </p:cNvSpPr>
          <p:nvPr>
            <p:ph type="body" sz="quarter" idx="4294967295"/>
          </p:nvPr>
        </p:nvSpPr>
        <p:spPr>
          <a:xfrm>
            <a:off x="4653387" y="5337883"/>
            <a:ext cx="4077374" cy="1068732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71999" tIns="71999" rIns="71999" bIns="71999" anchor="t" anchorCtr="0" compatLnSpc="1"/>
          <a:lstStyle/>
          <a:p>
            <a:pPr lvl="0"/>
            <a:r>
              <a:rPr lang="ru-RU"/>
              <a:t>Описание результата</a:t>
            </a:r>
          </a:p>
        </p:txBody>
      </p:sp>
      <p:sp>
        <p:nvSpPr>
          <p:cNvPr id="8" name="Текст 7"/>
          <p:cNvSpPr txBox="1">
            <a:spLocks noGrp="1"/>
          </p:cNvSpPr>
          <p:nvPr>
            <p:ph type="body" sz="quarter" idx="4294967295"/>
          </p:nvPr>
        </p:nvSpPr>
        <p:spPr>
          <a:xfrm>
            <a:off x="1949520" y="2890811"/>
            <a:ext cx="977634" cy="1056772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lvl="0"/>
            <a:r>
              <a:rPr lang="ru-RU"/>
              <a:t>Эмблема</a:t>
            </a:r>
          </a:p>
        </p:txBody>
      </p:sp>
      <p:sp>
        <p:nvSpPr>
          <p:cNvPr id="9" name="Текст 8"/>
          <p:cNvSpPr txBox="1">
            <a:spLocks noGrp="1"/>
          </p:cNvSpPr>
          <p:nvPr>
            <p:ph type="body" sz="quarter" idx="4294967295"/>
          </p:nvPr>
        </p:nvSpPr>
        <p:spPr>
          <a:xfrm>
            <a:off x="2502592" y="1236214"/>
            <a:ext cx="1659188" cy="1793495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lvl="0"/>
            <a:r>
              <a:rPr lang="ru-RU"/>
              <a:t>Изображение</a:t>
            </a:r>
          </a:p>
        </p:txBody>
      </p:sp>
      <p:sp>
        <p:nvSpPr>
          <p:cNvPr id="10" name="Текст 9"/>
          <p:cNvSpPr txBox="1">
            <a:spLocks noGrp="1"/>
          </p:cNvSpPr>
          <p:nvPr>
            <p:ph type="body" sz="quarter" idx="4294967295"/>
          </p:nvPr>
        </p:nvSpPr>
        <p:spPr>
          <a:xfrm>
            <a:off x="2994198" y="2383567"/>
            <a:ext cx="1469249" cy="2071271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lvl="0"/>
            <a:r>
              <a:rPr lang="ru-RU"/>
              <a:t>Изображение</a:t>
            </a:r>
          </a:p>
        </p:txBody>
      </p:sp>
      <p:sp>
        <p:nvSpPr>
          <p:cNvPr id="11" name="Текст 10"/>
          <p:cNvSpPr txBox="1">
            <a:spLocks noGrp="1"/>
          </p:cNvSpPr>
          <p:nvPr>
            <p:ph type="body" sz="quarter" idx="4294967295"/>
          </p:nvPr>
        </p:nvSpPr>
        <p:spPr>
          <a:xfrm>
            <a:off x="2502592" y="3808695"/>
            <a:ext cx="1659188" cy="1805574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lvl="0"/>
            <a:r>
              <a:rPr lang="ru-RU"/>
              <a:t>Изображение</a:t>
            </a:r>
          </a:p>
        </p:txBody>
      </p:sp>
      <p:sp>
        <p:nvSpPr>
          <p:cNvPr id="12" name="Текст 11"/>
          <p:cNvSpPr txBox="1">
            <a:spLocks noGrp="1"/>
          </p:cNvSpPr>
          <p:nvPr>
            <p:ph type="body" sz="quarter" idx="4294967295"/>
          </p:nvPr>
        </p:nvSpPr>
        <p:spPr>
          <a:xfrm>
            <a:off x="714911" y="3808695"/>
            <a:ext cx="1664776" cy="1805574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lvl="0"/>
            <a:r>
              <a:rPr lang="ru-RU"/>
              <a:t>Изображение</a:t>
            </a:r>
          </a:p>
        </p:txBody>
      </p:sp>
      <p:sp>
        <p:nvSpPr>
          <p:cNvPr id="13" name="Текст 12"/>
          <p:cNvSpPr txBox="1">
            <a:spLocks noGrp="1"/>
          </p:cNvSpPr>
          <p:nvPr>
            <p:ph type="body" sz="quarter" idx="4294967295"/>
          </p:nvPr>
        </p:nvSpPr>
        <p:spPr>
          <a:xfrm>
            <a:off x="413235" y="2383567"/>
            <a:ext cx="1474837" cy="2071271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lvl="0"/>
            <a:r>
              <a:rPr lang="ru-RU"/>
              <a:t>Изображение</a:t>
            </a:r>
          </a:p>
        </p:txBody>
      </p:sp>
      <p:sp>
        <p:nvSpPr>
          <p:cNvPr id="14" name="Текст 13"/>
          <p:cNvSpPr txBox="1">
            <a:spLocks noGrp="1"/>
          </p:cNvSpPr>
          <p:nvPr>
            <p:ph type="body" sz="quarter" idx="4294967295"/>
          </p:nvPr>
        </p:nvSpPr>
        <p:spPr>
          <a:xfrm>
            <a:off x="714911" y="1203214"/>
            <a:ext cx="1664776" cy="1793495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lvl="0"/>
            <a:r>
              <a:rPr lang="ru-RU"/>
              <a:t>Изображение</a:t>
            </a:r>
          </a:p>
        </p:txBody>
      </p:sp>
      <p:sp>
        <p:nvSpPr>
          <p:cNvPr id="15" name="Текст 14"/>
          <p:cNvSpPr txBox="1">
            <a:spLocks noGrp="1"/>
          </p:cNvSpPr>
          <p:nvPr>
            <p:ph type="body" sz="quarter" idx="4294967295"/>
          </p:nvPr>
        </p:nvSpPr>
        <p:spPr>
          <a:xfrm>
            <a:off x="1780970" y="451384"/>
            <a:ext cx="2615822" cy="611998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71999" tIns="71999" rIns="0" bIns="0" anchor="t" anchorCtr="0" compatLnSpc="1"/>
          <a:lstStyle/>
          <a:p>
            <a:pPr lvl="0"/>
            <a:endParaRPr lang="ru-RU"/>
          </a:p>
        </p:txBody>
      </p:sp>
      <p:sp>
        <p:nvSpPr>
          <p:cNvPr id="16" name="Текст 15"/>
          <p:cNvSpPr txBox="1">
            <a:spLocks noGrp="1"/>
          </p:cNvSpPr>
          <p:nvPr>
            <p:ph type="body" sz="quarter" idx="4294967295"/>
          </p:nvPr>
        </p:nvSpPr>
        <p:spPr>
          <a:xfrm>
            <a:off x="1780970" y="5787100"/>
            <a:ext cx="2615822" cy="611998"/>
          </a:xfrm>
          <a:prstGeom prst="rect">
            <a:avLst/>
          </a:prstGeom>
          <a:solidFill>
            <a:srgbClr val="FFFFFF"/>
          </a:solidFill>
          <a:ln w="12701">
            <a:solidFill>
              <a:srgbClr val="DDE1E4"/>
            </a:solidFill>
            <a:prstDash val="solid"/>
          </a:ln>
        </p:spPr>
        <p:txBody>
          <a:bodyPr vert="horz" wrap="square" lIns="71999" tIns="71999" rIns="0" bIns="0" anchor="t" anchorCtr="0" compatLnSpc="1"/>
          <a:lstStyle/>
          <a:p>
            <a:pPr lvl="0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08483" y="451384"/>
            <a:ext cx="1172486" cy="61199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*/ f2 f4 1"/>
              <a:gd name="f7" fmla="*/ f3 f4 1"/>
              <a:gd name="f8" fmla="*/ f3 f5 1"/>
              <a:gd name="f9" fmla="*/ f2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" t="f9" r="f7" b="f8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398CCB"/>
          </a:solidFill>
          <a:ln w="12701">
            <a:solidFill>
              <a:srgbClr val="398CCB"/>
            </a:solidFill>
            <a:prstDash val="solid"/>
            <a:miter/>
          </a:ln>
        </p:spPr>
        <p:txBody>
          <a:bodyPr vert="horz" wrap="square" lIns="71999" tIns="71999" rIns="0" bIns="0" anchor="t" anchorCtr="0" compatLnSpc="1"/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Школа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608483" y="5787100"/>
            <a:ext cx="1172486" cy="61199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*/ f2 f4 1"/>
              <a:gd name="f7" fmla="*/ f3 f4 1"/>
              <a:gd name="f8" fmla="*/ f3 f5 1"/>
              <a:gd name="f9" fmla="*/ f2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" t="f9" r="f7" b="f8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398CCB"/>
          </a:solidFill>
          <a:ln w="12701">
            <a:solidFill>
              <a:srgbClr val="398CCB"/>
            </a:solidFill>
            <a:prstDash val="solid"/>
            <a:miter/>
          </a:ln>
        </p:spPr>
        <p:txBody>
          <a:bodyPr vert="horz" wrap="square" lIns="71999" tIns="71999" rIns="0" bIns="0" anchor="t" anchorCtr="0" compatLnSpc="1"/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Направленность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653387" y="5083716"/>
            <a:ext cx="4077374" cy="25416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*/ f2 f4 1"/>
              <a:gd name="f7" fmla="*/ f3 f4 1"/>
              <a:gd name="f8" fmla="*/ f3 f5 1"/>
              <a:gd name="f9" fmla="*/ f2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" t="f9" r="f7" b="f8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398CCB"/>
          </a:solidFill>
          <a:ln w="12701">
            <a:solidFill>
              <a:srgbClr val="398CCB"/>
            </a:solidFill>
            <a:prstDash val="solid"/>
            <a:miter/>
          </a:ln>
        </p:spPr>
        <p:txBody>
          <a:bodyPr vert="horz" wrap="square" lIns="71999" tIns="0" rIns="0" bIns="0" anchor="ctr" anchorCtr="0" compatLnSpc="1"/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Достигнутые результаты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653387" y="3661257"/>
            <a:ext cx="4077374" cy="25416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*/ f2 f4 1"/>
              <a:gd name="f7" fmla="*/ f3 f4 1"/>
              <a:gd name="f8" fmla="*/ f3 f5 1"/>
              <a:gd name="f9" fmla="*/ f2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" t="f9" r="f7" b="f8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398CCB"/>
          </a:solidFill>
          <a:ln w="12701">
            <a:solidFill>
              <a:srgbClr val="398CCB"/>
            </a:solidFill>
            <a:prstDash val="solid"/>
            <a:miter/>
          </a:ln>
        </p:spPr>
        <p:txBody>
          <a:bodyPr vert="horz" wrap="square" lIns="71999" tIns="0" rIns="0" bIns="0" anchor="ctr" anchorCtr="0" compatLnSpc="1"/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Решение, условия для внедрения, необходимые ресурсы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653387" y="2767550"/>
            <a:ext cx="4077374" cy="25416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*/ f2 f4 1"/>
              <a:gd name="f7" fmla="*/ f3 f4 1"/>
              <a:gd name="f8" fmla="*/ f3 f5 1"/>
              <a:gd name="f9" fmla="*/ f2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" t="f9" r="f7" b="f8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398CCB"/>
          </a:solidFill>
          <a:ln w="12701">
            <a:solidFill>
              <a:srgbClr val="398CCB"/>
            </a:solidFill>
            <a:prstDash val="solid"/>
            <a:miter/>
          </a:ln>
        </p:spPr>
        <p:txBody>
          <a:bodyPr vert="horz" wrap="square" lIns="71999" tIns="0" rIns="0" bIns="0" anchor="ctr" anchorCtr="0" compatLnSpc="1"/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Решаемая задача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4653387" y="1873834"/>
            <a:ext cx="4077374" cy="25416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*/ f2 f4 1"/>
              <a:gd name="f7" fmla="*/ f3 f4 1"/>
              <a:gd name="f8" fmla="*/ f3 f5 1"/>
              <a:gd name="f9" fmla="*/ f2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" t="f9" r="f7" b="f8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398CCB"/>
          </a:solidFill>
          <a:ln w="12701">
            <a:solidFill>
              <a:srgbClr val="398CCB"/>
            </a:solidFill>
            <a:prstDash val="solid"/>
            <a:miter/>
          </a:ln>
        </p:spPr>
        <p:txBody>
          <a:bodyPr vert="horz" wrap="square" lIns="71999" tIns="0" rIns="0" bIns="0" anchor="ctr" anchorCtr="0" compatLnSpc="1"/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Название лучшей практики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4653387" y="451384"/>
            <a:ext cx="4077374" cy="25416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*/ f2 f4 1"/>
              <a:gd name="f7" fmla="*/ f3 f4 1"/>
              <a:gd name="f8" fmla="*/ f3 f5 1"/>
              <a:gd name="f9" fmla="*/ f2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" t="f9" r="f7" b="f8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398CCB"/>
          </a:solidFill>
          <a:ln w="12701">
            <a:solidFill>
              <a:srgbClr val="398CCB"/>
            </a:solidFill>
            <a:prstDash val="solid"/>
            <a:miter/>
          </a:ln>
        </p:spPr>
        <p:txBody>
          <a:bodyPr vert="horz" wrap="square" lIns="71999" tIns="0" rIns="0" bIns="0" anchor="ctr" anchorCtr="0" compatLnSpc="1"/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Лидер практики, контакты автора</a:t>
            </a:r>
          </a:p>
        </p:txBody>
      </p:sp>
    </p:spTree>
    <p:extLst>
      <p:ext uri="{BB962C8B-B14F-4D97-AF65-F5344CB8AC3E}">
        <p14:creationId xmlns:p14="http://schemas.microsoft.com/office/powerpoint/2010/main" val="52635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/>
    <p:body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200" b="0" i="0" u="none" strike="noStrike" kern="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Arial"/>
        </a:defRPr>
      </a:lvl1pPr>
      <a:lvl2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200" b="0" i="0" u="none" strike="noStrike" kern="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Arial"/>
        </a:defRPr>
      </a:lvl2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subbotina.alexandra.01@yandex.ru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hyperlink" Target="mailto:hsagan@yandex.ru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g"/><Relationship Id="rId7" Type="http://schemas.openxmlformats.org/officeDocument/2006/relationships/image" Target="../media/image77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80.jpg"/><Relationship Id="rId7" Type="http://schemas.openxmlformats.org/officeDocument/2006/relationships/image" Target="../media/image83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hyperlink" Target="mailto:shahova63@yandex.ru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jpeg"/><Relationship Id="rId7" Type="http://schemas.openxmlformats.org/officeDocument/2006/relationships/image" Target="../media/image183.png"/><Relationship Id="rId2" Type="http://schemas.openxmlformats.org/officeDocument/2006/relationships/hyperlink" Target="mailto:shahova63@yandex.r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hyperlink" Target="mailto:konoaleksandra@yandex.ru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hyperlink" Target="mailto:konoaleksandra@yandex.ru" TargetMode="Externa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mailto:lenok.kons@yandex.ru" TargetMode="External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Практики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05678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636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2xINmv0QRA8.jp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/>
          <a:srcRect t="20219" b="20219"/>
          <a:stretch>
            <a:fillRect/>
          </a:stretch>
        </p:blipFill>
        <p:spPr/>
      </p:pic>
      <p:pic>
        <p:nvPicPr>
          <p:cNvPr id="25" name="Рисунок 24" descr="e3Zz9C9S93M.jpg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/>
          <a:srcRect l="7493" r="7493"/>
          <a:stretch>
            <a:fillRect/>
          </a:stretch>
        </p:blipFill>
        <p:spPr/>
      </p:pic>
      <p:pic>
        <p:nvPicPr>
          <p:cNvPr id="24" name="Рисунок 23" descr="DP-RbZH8fq0.jpg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/>
          <a:srcRect t="17034" b="17034"/>
          <a:stretch>
            <a:fillRect/>
          </a:stretch>
        </p:blipFill>
        <p:spPr/>
      </p:pic>
      <p:pic>
        <p:nvPicPr>
          <p:cNvPr id="23" name="Рисунок 22" descr="RnVExRqG3UY.jpg"/>
          <p:cNvPicPr>
            <a:picLocks noGrp="1" noChangeAspect="1"/>
          </p:cNvPicPr>
          <p:nvPr>
            <p:ph type="pic" sz="quarter" idx="31"/>
          </p:nvPr>
        </p:nvPicPr>
        <p:blipFill>
          <a:blip r:embed="rId5" cstate="print"/>
          <a:srcRect l="5464" r="5464"/>
          <a:stretch>
            <a:fillRect/>
          </a:stretch>
        </p:blipFill>
        <p:spPr/>
      </p:pic>
      <p:pic>
        <p:nvPicPr>
          <p:cNvPr id="22" name="Рисунок 21" descr="AwTH5AhmiYA.jpg"/>
          <p:cNvPicPr>
            <a:picLocks noGrp="1" noChangeAspect="1"/>
          </p:cNvPicPr>
          <p:nvPr>
            <p:ph type="pic" sz="quarter" idx="32"/>
          </p:nvPr>
        </p:nvPicPr>
        <p:blipFill>
          <a:blip r:embed="rId6" cstate="print"/>
          <a:srcRect l="2404" r="2404"/>
          <a:stretch>
            <a:fillRect/>
          </a:stretch>
        </p:blipFill>
        <p:spPr/>
      </p:pic>
      <p:pic>
        <p:nvPicPr>
          <p:cNvPr id="21" name="Рисунок 20" descr="qOi1amM233M.jpg"/>
          <p:cNvPicPr>
            <a:picLocks noGrp="1" noChangeAspect="1"/>
          </p:cNvPicPr>
          <p:nvPr>
            <p:ph type="pic" sz="quarter" idx="33"/>
          </p:nvPr>
        </p:nvPicPr>
        <p:blipFill>
          <a:blip r:embed="rId7" cstate="print"/>
          <a:srcRect t="15015" b="15015"/>
          <a:stretch>
            <a:fillRect/>
          </a:stretch>
        </p:blipFill>
        <p:spPr/>
      </p:pic>
      <p:sp>
        <p:nvSpPr>
          <p:cNvPr id="62" name="Text Placeholder 61">
            <a:extLst>
              <a:ext uri="{FF2B5EF4-FFF2-40B4-BE49-F238E27FC236}">
                <a16:creationId xmlns="" xmlns:a16="http://schemas.microsoft.com/office/drawing/2014/main" id="{3A4003A5-6A61-2A2E-8D1D-AB1B87549D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Субботина Александра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Юрьевна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Почта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subbotina.alexandra.01@yandex.ru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+7-991-017-17-39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 Placeholder 62">
            <a:extLst>
              <a:ext uri="{FF2B5EF4-FFF2-40B4-BE49-F238E27FC236}">
                <a16:creationId xmlns="" xmlns:a16="http://schemas.microsoft.com/office/drawing/2014/main" id="{F21E48C8-3AF6-ED67-0F96-FC43EB0AFF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Основы образовательной робототехники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Placeholder 63">
            <a:extLst>
              <a:ext uri="{FF2B5EF4-FFF2-40B4-BE49-F238E27FC236}">
                <a16:creationId xmlns="" xmlns:a16="http://schemas.microsoft.com/office/drawing/2014/main" id="{B30D1398-80AB-3C96-1FB4-7CFAA0D45B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1821" y="3021715"/>
            <a:ext cx="3898940" cy="648764"/>
          </a:xfrm>
        </p:spPr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овладение навыками начального технического конструирования и программирования через изучение понятий конструкций и их основных свойств.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 Placeholder 64">
            <a:extLst>
              <a:ext uri="{FF2B5EF4-FFF2-40B4-BE49-F238E27FC236}">
                <a16:creationId xmlns="" xmlns:a16="http://schemas.microsoft.com/office/drawing/2014/main" id="{A4F6CC3E-02D0-93A6-54AA-369F7A03933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31821" y="3915429"/>
            <a:ext cx="3898940" cy="1171726"/>
          </a:xfrm>
        </p:spPr>
        <p:txBody>
          <a:bodyPr/>
          <a:lstStyle/>
          <a:p>
            <a:r>
              <a:rPr sz="900">
                <a:latin typeface="Times New Roman" pitchFamily="18" charset="0"/>
                <a:cs typeface="Times New Roman" pitchFamily="18" charset="0"/>
              </a:rPr>
              <a:t>Обучающиеся смогут не только создавать роботов посредством конструктора Lego WeDo 2.0, но и, проводя эксперименты, узнавать новое об окружающем их мире. Полученное знание служит при этом и доказательством истинности (или ложности) выдвинутых теоретических предположений, поскольку именно в ходе творчества они подтверждаются или опровергаются </a:t>
            </a:r>
            <a:r>
              <a:rPr sz="900" smtClean="0">
                <a:latin typeface="Times New Roman" pitchFamily="18" charset="0"/>
                <a:cs typeface="Times New Roman" pitchFamily="18" charset="0"/>
              </a:rPr>
              <a:t>практи</a:t>
            </a:r>
            <a:r>
              <a:rPr sz="900">
                <a:latin typeface="Times New Roman" pitchFamily="18" charset="0"/>
                <a:cs typeface="Times New Roman" pitchFamily="18" charset="0"/>
              </a:rPr>
              <a:t>то, что они построены на обучении в процессе практики.</a:t>
            </a:r>
            <a:r>
              <a:rPr sz="900" smtClean="0">
                <a:latin typeface="Times New Roman" pitchFamily="18" charset="0"/>
                <a:cs typeface="Times New Roman" pitchFamily="18" charset="0"/>
              </a:rPr>
              <a:t>кой</a:t>
            </a:r>
            <a:r>
              <a:rPr sz="900">
                <a:latin typeface="Times New Roman" pitchFamily="18" charset="0"/>
                <a:cs typeface="Times New Roman" pitchFamily="18" charset="0"/>
              </a:rPr>
              <a:t>. Отличительной особенностью данных условий </a:t>
            </a:r>
            <a:r>
              <a:rPr sz="90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sz="900">
                <a:latin typeface="Times New Roman" pitchFamily="18" charset="0"/>
                <a:cs typeface="Times New Roman" pitchFamily="18" charset="0"/>
              </a:rPr>
              <a:t>то, что они построены на обучении в процессе практики.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Placeholder 65">
            <a:extLst>
              <a:ext uri="{FF2B5EF4-FFF2-40B4-BE49-F238E27FC236}">
                <a16:creationId xmlns="" xmlns:a16="http://schemas.microsoft.com/office/drawing/2014/main" id="{C92E55F2-0F97-1F92-38A8-C76CE634F5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За период обучения по данному направлению, учащиеся МАОУ СОШ № 4 неоднократно принимали участие в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конкурсах различного уровня и </a:t>
            </a:r>
            <a:r>
              <a:rPr>
                <a:latin typeface="Times New Roman" pitchFamily="18" charset="0"/>
                <a:cs typeface="Times New Roman" pitchFamily="18" charset="0"/>
              </a:rPr>
              <a:t>занимали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призовые места.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эмблема.jpg"/>
          <p:cNvPicPr>
            <a:picLocks noGrp="1" noChangeAspect="1"/>
          </p:cNvPicPr>
          <p:nvPr>
            <p:ph type="pic" sz="quarter" idx="21"/>
          </p:nvPr>
        </p:nvPicPr>
        <p:blipFill>
          <a:blip r:embed="rId9" cstate="print"/>
          <a:srcRect l="19045" r="19045"/>
          <a:stretch>
            <a:fillRect/>
          </a:stretch>
        </p:blipFill>
        <p:spPr/>
      </p:pic>
      <p:sp>
        <p:nvSpPr>
          <p:cNvPr id="17" name="Text Placeholder 69">
            <a:extLst>
              <a:ext uri="{FF2B5EF4-FFF2-40B4-BE49-F238E27FC236}">
                <a16:creationId xmlns="" xmlns:a16="http://schemas.microsoft.com/office/drawing/2014/main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sz="1000"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</a:t>
            </a:r>
            <a:endParaRPr sz="10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sz="100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000">
                <a:latin typeface="Times New Roman" pitchFamily="18" charset="0"/>
                <a:cs typeface="Times New Roman" pitchFamily="18" charset="0"/>
              </a:rPr>
              <a:t>Средняя общеобразовательная школа №4</a:t>
            </a:r>
            <a:r>
              <a:rPr sz="100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Placeholder 70">
            <a:extLst>
              <a:ext uri="{FF2B5EF4-FFF2-40B4-BE49-F238E27FC236}">
                <a16:creationId xmlns="" xmlns:a16="http://schemas.microsoft.com/office/drawing/2014/main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Техническая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287BCDAF-88B9-331D-02FA-4F09085D58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Филиппов В.Н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Почта: </a:t>
            </a:r>
            <a:r>
              <a:rPr u="sng">
                <a:latin typeface="Times New Roman" pitchFamily="18" charset="0"/>
                <a:cs typeface="Times New Roman" pitchFamily="18" charset="0"/>
                <a:hlinkClick r:id="rId2"/>
              </a:rPr>
              <a:t>hsagan</a:t>
            </a:r>
            <a:r>
              <a:rPr lang="ru-RU" u="sng" dirty="0">
                <a:latin typeface="Times New Roman" pitchFamily="18" charset="0"/>
                <a:cs typeface="Times New Roman" pitchFamily="18" charset="0"/>
                <a:hlinkClick r:id="rId2"/>
              </a:rPr>
              <a:t>@</a:t>
            </a:r>
            <a:r>
              <a:rPr u="sng">
                <a:latin typeface="Times New Roman" pitchFamily="18" charset="0"/>
                <a:cs typeface="Times New Roman" pitchFamily="18" charset="0"/>
                <a:hlinkClick r:id="rId2"/>
              </a:rPr>
              <a:t>yandex</a:t>
            </a:r>
            <a:r>
              <a:rPr lang="ru-RU" u="sng" dirty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u="sng" smtClean="0"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Телефон: +7 999 290-09-71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="" xmlns:a16="http://schemas.microsoft.com/office/drawing/2014/main" id="{1412A401-0F5A-CB2D-F97D-4F7557BE4B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Создание условий для обучения компьютерной грамотности и трехмерному моделированию.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4059078B-EFF1-E52C-E78E-7311607B850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lvl="0"/>
            <a:r>
              <a:rPr>
                <a:latin typeface="Times New Roman" pitchFamily="18" charset="0"/>
                <a:cs typeface="Times New Roman" pitchFamily="18" charset="0"/>
              </a:rPr>
              <a:t>Создание условий для обучения компьютерной грамотности и трехмерному моделированию.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="" xmlns:a16="http://schemas.microsoft.com/office/drawing/2014/main" id="{5F88B411-15E5-5EAE-494A-DC10D98645D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53387" y="3915429"/>
            <a:ext cx="4077375" cy="1145968"/>
          </a:xfrm>
        </p:spPr>
        <p:txBody>
          <a:bodyPr/>
          <a:lstStyle/>
          <a:p>
            <a:r>
              <a:rPr sz="900">
                <a:latin typeface="Times New Roman" pitchFamily="18" charset="0"/>
                <a:cs typeface="Times New Roman" pitchFamily="18" charset="0"/>
              </a:rPr>
              <a:t>На занятиях объединения «Я и мой компьютер» используются различные формы работы с детьми (занятия, игровая, трудовая, исследовательская). Также ведётся индивидуальная работа с каждым учащимся. На протяжении года изучаются устройство компьютера, различные программы (текстовые редакторы 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word</a:t>
            </a:r>
            <a:r>
              <a:rPr sz="900">
                <a:latin typeface="Times New Roman" pitchFamily="18" charset="0"/>
                <a:cs typeface="Times New Roman" pitchFamily="18" charset="0"/>
              </a:rPr>
              <a:t>, графические редакторы 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paint</a:t>
            </a:r>
            <a:r>
              <a:rPr sz="90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paint</a:t>
            </a:r>
            <a:r>
              <a:rPr sz="90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sz="900">
                <a:latin typeface="Times New Roman" pitchFamily="18" charset="0"/>
                <a:cs typeface="Times New Roman" pitchFamily="18" charset="0"/>
              </a:rPr>
              <a:t>), средства для создания презентаций 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sz="900">
                <a:latin typeface="Times New Roman" pitchFamily="18" charset="0"/>
                <a:cs typeface="Times New Roman" pitchFamily="18" charset="0"/>
              </a:rPr>
              <a:t>. На занятиях объединения «3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sz="900">
                <a:latin typeface="Times New Roman" pitchFamily="18" charset="0"/>
                <a:cs typeface="Times New Roman" pitchFamily="18" charset="0"/>
              </a:rPr>
              <a:t> моделирование» изучаются  3D- объекты,  их особенности и свойства, создаются объёмные модели из бумаги, картона  посредством 3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sz="900">
                <a:latin typeface="Times New Roman" pitchFamily="18" charset="0"/>
                <a:cs typeface="Times New Roman" pitchFamily="18" charset="0"/>
              </a:rPr>
              <a:t> ручек. 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="" xmlns:a16="http://schemas.microsoft.com/office/drawing/2014/main" id="{8117C049-91EC-7226-82A9-3B391FEF25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За период обучения по данному направлению, учащиеся МАОУ СОШ № 4 неоднократно принимали участие в конкурсах различного уровня и занимали призовые места.</a:t>
            </a:r>
          </a:p>
        </p:txBody>
      </p:sp>
      <p:pic>
        <p:nvPicPr>
          <p:cNvPr id="30" name="Рисунок 29" descr="эмблема.jpg"/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/>
          <a:srcRect l="19008" r="19008"/>
          <a:stretch>
            <a:fillRect/>
          </a:stretch>
        </p:blipFill>
        <p:spPr/>
      </p:pic>
      <p:pic>
        <p:nvPicPr>
          <p:cNvPr id="34" name="Рисунок 33" descr="6ec420c2-a1aa-4230-bef4-72a1ee3dffc8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rcRect l="12400" r="12400"/>
          <a:stretch>
            <a:fillRect/>
          </a:stretch>
        </p:blipFill>
        <p:spPr/>
      </p:pic>
      <p:pic>
        <p:nvPicPr>
          <p:cNvPr id="35" name="Рисунок 34" descr="24f19cf2-f12d-4773-906f-425ad34eaf8d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/>
          <a:srcRect l="21178" r="21178"/>
          <a:stretch>
            <a:fillRect/>
          </a:stretch>
        </p:blipFill>
        <p:spPr/>
      </p:pic>
      <p:pic>
        <p:nvPicPr>
          <p:cNvPr id="36" name="Рисунок 35" descr="a560a1d5-c6e4-4b9c-b504-a58198e44299.jpg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/>
          <a:srcRect l="12698" r="12698"/>
          <a:stretch>
            <a:fillRect/>
          </a:stretch>
        </p:blipFill>
        <p:spPr/>
      </p:pic>
      <p:pic>
        <p:nvPicPr>
          <p:cNvPr id="37" name="Рисунок 36" descr="f93fe343-4b72-4fa5-81b3-7e940c90858a.jpg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/>
          <a:srcRect l="12566" r="12566"/>
          <a:stretch>
            <a:fillRect/>
          </a:stretch>
        </p:blipFill>
        <p:spPr/>
      </p:pic>
      <p:pic>
        <p:nvPicPr>
          <p:cNvPr id="39" name="Рисунок 38" descr="Диплом.png"/>
          <p:cNvPicPr>
            <a:picLocks noGrp="1" noChangeAspect="1"/>
          </p:cNvPicPr>
          <p:nvPr>
            <p:ph type="pic" sz="quarter" idx="19"/>
          </p:nvPr>
        </p:nvPicPr>
        <p:blipFill>
          <a:blip r:embed="rId8"/>
          <a:srcRect t="9816" b="9816"/>
          <a:stretch>
            <a:fillRect/>
          </a:stretch>
        </p:blipFill>
        <p:spPr/>
      </p:pic>
      <p:pic>
        <p:nvPicPr>
          <p:cNvPr id="33" name="Рисунок 32" descr="4a9ad5a5-c8a2-4b8f-baaf-4f7896884ffe.jpg"/>
          <p:cNvPicPr>
            <a:picLocks noGrp="1" noChangeAspect="1"/>
          </p:cNvPicPr>
          <p:nvPr>
            <p:ph type="pic" sz="quarter" idx="20"/>
          </p:nvPr>
        </p:nvPicPr>
        <p:blipFill>
          <a:blip r:embed="rId9" cstate="print"/>
          <a:srcRect l="12301" r="12301"/>
          <a:stretch>
            <a:fillRect/>
          </a:stretch>
        </p:blipFill>
        <p:spPr/>
      </p:pic>
      <p:sp>
        <p:nvSpPr>
          <p:cNvPr id="31" name="Text Placeholder 69">
            <a:extLst>
              <a:ext uri="{FF2B5EF4-FFF2-40B4-BE49-F238E27FC236}">
                <a16:creationId xmlns="" xmlns:a16="http://schemas.microsoft.com/office/drawing/2014/main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sz="1000"/>
              <a:t>Муниципальное автономное общеобразовательное учреждение </a:t>
            </a:r>
            <a:endParaRPr sz="1000" smtClean="0"/>
          </a:p>
          <a:p>
            <a:pPr algn="ctr"/>
            <a:r>
              <a:rPr sz="1000" smtClean="0"/>
              <a:t>«</a:t>
            </a:r>
            <a:r>
              <a:rPr sz="1000"/>
              <a:t>Средняя общеобразовательная школа №4</a:t>
            </a:r>
            <a:r>
              <a:rPr sz="1000" smtClean="0"/>
              <a:t>»</a:t>
            </a:r>
            <a:endParaRPr lang="en-US" sz="1000" dirty="0"/>
          </a:p>
        </p:txBody>
      </p:sp>
      <p:sp>
        <p:nvSpPr>
          <p:cNvPr id="32" name="Text Placeholder 70">
            <a:extLst>
              <a:ext uri="{FF2B5EF4-FFF2-40B4-BE49-F238E27FC236}">
                <a16:creationId xmlns="" xmlns:a16="http://schemas.microsoft.com/office/drawing/2014/main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ru-RU" dirty="0" smtClean="0"/>
              <a:t>Техническая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013e3b4e-e21c-4bfb-b473-d1c0efaa588a.jp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/>
          <a:srcRect l="4696" r="4696"/>
          <a:stretch>
            <a:fillRect/>
          </a:stretch>
        </p:blipFill>
        <p:spPr/>
      </p:pic>
      <p:pic>
        <p:nvPicPr>
          <p:cNvPr id="41" name="Рисунок 40" descr="db76d4e1-f295-4119-a63b-ff09dcdcecdc.jpg"/>
          <p:cNvPicPr>
            <a:picLocks noGrp="1" noChangeAspect="1"/>
          </p:cNvPicPr>
          <p:nvPr>
            <p:ph type="pic" sz="quarter" idx="29"/>
          </p:nvPr>
        </p:nvPicPr>
        <p:blipFill>
          <a:blip r:embed="rId3"/>
          <a:srcRect l="27684" r="27684"/>
          <a:stretch>
            <a:fillRect/>
          </a:stretch>
        </p:blipFill>
        <p:spPr/>
      </p:pic>
      <p:pic>
        <p:nvPicPr>
          <p:cNvPr id="40" name="Рисунок 39" descr="ff84f48a-8941-4467-8ada-afa75af8b5f1.jpg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/>
          <a:srcRect l="9805" r="9805"/>
          <a:stretch>
            <a:fillRect/>
          </a:stretch>
        </p:blipFill>
        <p:spPr/>
      </p:pic>
      <p:pic>
        <p:nvPicPr>
          <p:cNvPr id="39" name="Рисунок 38" descr="bde31a6f-7e37-436f-a6ca-fc2166b208a4.jpg"/>
          <p:cNvPicPr>
            <a:picLocks noGrp="1" noChangeAspect="1"/>
          </p:cNvPicPr>
          <p:nvPr>
            <p:ph type="pic" sz="quarter" idx="31"/>
          </p:nvPr>
        </p:nvPicPr>
        <p:blipFill>
          <a:blip r:embed="rId5" cstate="print"/>
          <a:srcRect l="6914" r="6914"/>
          <a:stretch>
            <a:fillRect/>
          </a:stretch>
        </p:blipFill>
        <p:spPr/>
      </p:pic>
      <p:pic>
        <p:nvPicPr>
          <p:cNvPr id="38" name="Рисунок 37" descr="bb0176df-0d47-451a-a6d1-f415eac75739.jpg"/>
          <p:cNvPicPr>
            <a:picLocks noGrp="1" noChangeAspect="1"/>
          </p:cNvPicPr>
          <p:nvPr>
            <p:ph type="pic" sz="quarter" idx="32"/>
          </p:nvPr>
        </p:nvPicPr>
        <p:blipFill>
          <a:blip r:embed="rId6"/>
          <a:srcRect l="24772" r="24772"/>
          <a:stretch>
            <a:fillRect/>
          </a:stretch>
        </p:blipFill>
        <p:spPr/>
      </p:pic>
      <p:pic>
        <p:nvPicPr>
          <p:cNvPr id="37" name="Рисунок 36" descr="28b0804e-f14e-4761-9141-d46db4649fae.jpg"/>
          <p:cNvPicPr>
            <a:picLocks noGrp="1" noChangeAspect="1"/>
          </p:cNvPicPr>
          <p:nvPr>
            <p:ph type="pic" sz="quarter" idx="33"/>
          </p:nvPr>
        </p:nvPicPr>
        <p:blipFill>
          <a:blip r:embed="rId7" cstate="print"/>
          <a:srcRect l="14470" r="14470"/>
          <a:stretch>
            <a:fillRect/>
          </a:stretch>
        </p:blipFill>
        <p:spPr/>
      </p:pic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4680D6A2-659C-4F76-2871-8CCB0DB2D0F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Дарушин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Александр Викторович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Тел: 8 953 906 72 53</a:t>
            </a:r>
          </a:p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C57412B9-4EB1-BB82-AAF3-011784696D1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формирование представления о беспилотных летательных аппаратах, конструкция, особенности управления и применение их в различных отраслях</a:t>
            </a:r>
            <a:r>
              <a:rPr/>
              <a:t>.</a:t>
            </a:r>
          </a:p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7524990-3764-8CDC-683E-22FA948BBA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>
                <a:latin typeface="Times New Roman" pitchFamily="18" charset="0"/>
                <a:cs typeface="Times New Roman" pitchFamily="18" charset="0"/>
              </a:rPr>
              <a:t>решения данных задач требуются непосредственно беспилотные аппараты, материалы для создания полосы препятствий мобильные телефоны и ноутбуки с программным обеспечением, для программирования БПЛА, а также графические редакторы для составления плана местности, на основе фото-аэросъёмки. 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87EF43EB-B3A7-80F4-E1F2-5E3C5F10CB3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За период обучения по данному направлению, учащиеся МАОУ СОШ № 4 неоднократно принимали участие в соревнованиях по управлению квадрокоптерами и занимали призовые места.</a:t>
            </a:r>
          </a:p>
        </p:txBody>
      </p:sp>
      <p:pic>
        <p:nvPicPr>
          <p:cNvPr id="35" name="Рисунок 34" descr="эмблема.jpg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/>
          <a:srcRect l="19045" r="19045"/>
          <a:stretch>
            <a:fillRect/>
          </a:stretch>
        </p:blipFill>
        <p:spPr/>
      </p:pic>
      <p:sp>
        <p:nvSpPr>
          <p:cNvPr id="30" name="Text Placeholder 69">
            <a:extLst>
              <a:ext uri="{FF2B5EF4-FFF2-40B4-BE49-F238E27FC236}">
                <a16:creationId xmlns="" xmlns:a16="http://schemas.microsoft.com/office/drawing/2014/main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sz="1000"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</a:t>
            </a:r>
            <a:endParaRPr sz="10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sz="100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000">
                <a:latin typeface="Times New Roman" pitchFamily="18" charset="0"/>
                <a:cs typeface="Times New Roman" pitchFamily="18" charset="0"/>
              </a:rPr>
              <a:t>Средняя общеобразовательная школа №4</a:t>
            </a:r>
            <a:r>
              <a:rPr sz="100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Placeholder 70">
            <a:extLst>
              <a:ext uri="{FF2B5EF4-FFF2-40B4-BE49-F238E27FC236}">
                <a16:creationId xmlns="" xmlns:a16="http://schemas.microsoft.com/office/drawing/2014/main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Техническая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Placeholder 72">
            <a:extLst>
              <a:ext uri="{FF2B5EF4-FFF2-40B4-BE49-F238E27FC236}">
                <a16:creationId xmlns="" xmlns:a16="http://schemas.microsoft.com/office/drawing/2014/main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Управление беспилотными аппаратами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0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71">
            <a:extLst>
              <a:ext uri="{FF2B5EF4-FFF2-40B4-BE49-F238E27FC236}">
                <a16:creationId xmlns:a16="http://schemas.microsoft.com/office/drawing/2014/main" xmlns="" id="{E0319617-B278-D2DA-4D65-FEC51AF80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lvl="0"/>
            <a:r>
              <a:rPr lang="ru-RU" dirty="0"/>
              <a:t>Осипов Владимир Васильевич </a:t>
            </a:r>
            <a:r>
              <a:rPr lang="ru-RU" dirty="0" smtClean="0"/>
              <a:t>, педагог дополнительного образования центра «Точка роста» МАОУСШ п.Пола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тел.89116360914</a:t>
            </a:r>
          </a:p>
          <a:p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xmlns="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/>
              <a:t>«ПРОЕКТНАЯ ДЕЯТЕЛЬНОСТЬ ОБУЧАЮЩИХСЯ В СИСТЕМЕ ДОПОЛНИТЕЛЬНОГО ОБРАЗОВАНИЯ»</a:t>
            </a:r>
            <a:endParaRPr lang="en-US" dirty="0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xmlns="" id="{AE0A2160-15F3-F000-DE9D-85D5F9C461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53387" y="3021714"/>
            <a:ext cx="4077375" cy="61759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создать такие условия для учащихся, при которых будет полноценным личностное развитие, а также активное формирование их жизненной позиции.</a:t>
            </a:r>
            <a:endParaRPr lang="en-US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xmlns="" id="{092EDE48-CB42-664C-5EB5-3A5B65F9B0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dirty="0" smtClean="0"/>
              <a:t>Описание условий для внедрения</a:t>
            </a:r>
          </a:p>
          <a:p>
            <a:r>
              <a:rPr lang="ru-RU" dirty="0" smtClean="0"/>
              <a:t>Наличие материально-технической базы, необходимой для реализации проекта</a:t>
            </a:r>
          </a:p>
          <a:p>
            <a:r>
              <a:rPr lang="ru-RU" dirty="0" smtClean="0"/>
              <a:t>Кадровая подготовка специалистов </a:t>
            </a:r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xmlns="" id="{4FDC16E8-528D-E98D-A958-B92903E5C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ru-RU" dirty="0"/>
              <a:t>2 место-региональный конкурс «Серебряное ожерелье»</a:t>
            </a:r>
          </a:p>
          <a:p>
            <a:r>
              <a:rPr lang="ru-RU" dirty="0"/>
              <a:t>1 место-региональный конкурс технического творчества  «Мейкертон»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4" name="Рисунок 23" descr="ЭМБЛЕМА.jpg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/>
          <a:srcRect t="203" b="203"/>
          <a:stretch>
            <a:fillRect/>
          </a:stretch>
        </p:blipFill>
        <p:spPr/>
      </p:pic>
      <p:pic>
        <p:nvPicPr>
          <p:cNvPr id="17" name="Рисунок 16" descr="dpSbLeVKJr4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l="21800" r="21800"/>
          <a:stretch>
            <a:fillRect/>
          </a:stretch>
        </p:blipFill>
        <p:spPr/>
      </p:pic>
      <p:pic>
        <p:nvPicPr>
          <p:cNvPr id="18" name="Рисунок 17" descr="I2cq5ZFmIJ8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/>
          <a:srcRect l="27156" r="27156"/>
          <a:stretch>
            <a:fillRect/>
          </a:stretch>
        </p:blipFill>
        <p:spPr>
          <a:xfrm>
            <a:off x="2994199" y="2383566"/>
            <a:ext cx="1454005" cy="2071272"/>
          </a:xfrm>
        </p:spPr>
      </p:pic>
      <p:pic>
        <p:nvPicPr>
          <p:cNvPr id="23" name="Рисунок 22" descr="wurcY6inm0U.jpg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/>
          <a:srcRect l="8507" r="8507"/>
          <a:stretch>
            <a:fillRect/>
          </a:stretch>
        </p:blipFill>
        <p:spPr/>
      </p:pic>
      <p:pic>
        <p:nvPicPr>
          <p:cNvPr id="19" name="Рисунок 18" descr="OjZ0XfR9M8o.jpg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/>
          <a:srcRect l="21092" r="21092"/>
          <a:stretch>
            <a:fillRect/>
          </a:stretch>
        </p:blipFill>
        <p:spPr>
          <a:xfrm>
            <a:off x="489203" y="2383566"/>
            <a:ext cx="1474835" cy="2071272"/>
          </a:xfrm>
        </p:spPr>
      </p:pic>
      <p:pic>
        <p:nvPicPr>
          <p:cNvPr id="16" name="Рисунок 15" descr="CWPH0jkVqLg.jpg"/>
          <p:cNvPicPr>
            <a:picLocks noGrp="1" noChangeAspect="1"/>
          </p:cNvPicPr>
          <p:nvPr>
            <p:ph type="pic" sz="quarter" idx="20"/>
          </p:nvPr>
        </p:nvPicPr>
        <p:blipFill>
          <a:blip r:embed="rId7" cstate="print"/>
          <a:srcRect l="21726" r="21726"/>
          <a:stretch>
            <a:fillRect/>
          </a:stretch>
        </p:blipFill>
        <p:spPr>
          <a:xfrm>
            <a:off x="689587" y="1221503"/>
            <a:ext cx="1664775" cy="1793493"/>
          </a:xfrm>
        </p:spPr>
      </p:pic>
      <p:sp>
        <p:nvSpPr>
          <p:cNvPr id="70" name="Text Placeholder 69">
            <a:extLst>
              <a:ext uri="{FF2B5EF4-FFF2-40B4-BE49-F238E27FC236}">
                <a16:creationId xmlns:a16="http://schemas.microsoft.com/office/drawing/2014/main" xmlns="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7849" y="196949"/>
            <a:ext cx="2598944" cy="104100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«СРЕДНЯЯ ШКОЛА п.ПОЛА»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Парфинского муниципального района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xmlns="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техническая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gtB6HIFyrCQ.jpg"/>
          <p:cNvPicPr>
            <a:picLocks noGrp="1" noChangeAspect="1"/>
          </p:cNvPicPr>
          <p:nvPr>
            <p:ph type="pic" sz="quarter" idx="18"/>
          </p:nvPr>
        </p:nvPicPr>
        <p:blipFill>
          <a:blip r:embed="rId8" cstate="print"/>
          <a:srcRect l="17603" r="176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042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71">
            <a:extLst>
              <a:ext uri="{FF2B5EF4-FFF2-40B4-BE49-F238E27FC236}">
                <a16:creationId xmlns="" xmlns:a16="http://schemas.microsoft.com/office/drawing/2014/main" id="{E0319617-B278-D2DA-4D65-FEC51AF80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algn="just">
              <a:lnSpc>
                <a:spcPct val="100000"/>
              </a:lnSpc>
              <a:spcBef>
                <a:spcPts val="0"/>
              </a:spcBef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Петаков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Ильич, выпускник 9 класса, 89506840964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Хельштейн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Валдемарович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технологии,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serhel22@mail.ru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 Placeholder 72">
            <a:extLst>
              <a:ext uri="{FF2B5EF4-FFF2-40B4-BE49-F238E27FC236}">
                <a16:creationId xmlns="" xmlns:a16="http://schemas.microsoft.com/office/drawing/2014/main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«Развивающие игры для младших классов»</a:t>
            </a:r>
          </a:p>
          <a:p>
            <a:endParaRPr lang="en-US" dirty="0"/>
          </a:p>
        </p:txBody>
      </p:sp>
      <p:sp>
        <p:nvSpPr>
          <p:cNvPr id="74" name="Text Placeholder 73">
            <a:extLst>
              <a:ext uri="{FF2B5EF4-FFF2-40B4-BE49-F238E27FC236}">
                <a16:creationId xmlns="" xmlns:a16="http://schemas.microsoft.com/office/drawing/2014/main" id="{AE0A2160-15F3-F000-DE9D-85D5F9C461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гравировально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-фрезерного станка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ЧПУ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занимательные настольные игры, которые станут незаменимыми помощниками для детей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 Placeholder 75">
            <a:extLst>
              <a:ext uri="{FF2B5EF4-FFF2-40B4-BE49-F238E27FC236}">
                <a16:creationId xmlns="" xmlns:a16="http://schemas.microsoft.com/office/drawing/2014/main" id="{4FDC16E8-528D-E98D-A958-B92903E5C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65013" y="5401977"/>
            <a:ext cx="4077375" cy="106873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олимпиаде по технологии: победитель регионального этапа.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заключительного этапа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8" r="16398"/>
          <a:stretch>
            <a:fillRect/>
          </a:stretch>
        </p:blipFill>
        <p:spPr>
          <a:xfrm>
            <a:off x="1949522" y="2890815"/>
            <a:ext cx="1044677" cy="1056772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6" r="20286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" b="1354"/>
          <a:stretch>
            <a:fillRect/>
          </a:stretch>
        </p:blipFill>
        <p:spPr/>
      </p:pic>
      <p:pic>
        <p:nvPicPr>
          <p:cNvPr id="3" name="Рисунок 2"/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0" b="27650"/>
          <a:stretch>
            <a:fillRect/>
          </a:stretch>
        </p:blipFill>
        <p:spPr/>
      </p:pic>
      <p:sp>
        <p:nvSpPr>
          <p:cNvPr id="70" name="Text Placeholder 69">
            <a:extLst>
              <a:ext uri="{FF2B5EF4-FFF2-40B4-BE49-F238E27FC236}">
                <a16:creationId xmlns="" xmlns:a16="http://schemas.microsoft.com/office/drawing/2014/main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7849" y="283780"/>
            <a:ext cx="2606794" cy="919435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"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Неболчская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школа»,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Любытинский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1" name="Text Placeholder 70">
            <a:extLst>
              <a:ext uri="{FF2B5EF4-FFF2-40B4-BE49-F238E27FC236}">
                <a16:creationId xmlns="" xmlns:a16="http://schemas.microsoft.com/office/drawing/2014/main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444" y="5814258"/>
            <a:ext cx="2598942" cy="612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27"/>
          </p:nvPr>
        </p:nvSpPr>
        <p:spPr>
          <a:xfrm>
            <a:off x="4653387" y="3915429"/>
            <a:ext cx="4300626" cy="1156192"/>
          </a:xfrm>
        </p:spPr>
        <p:txBody>
          <a:bodyPr/>
          <a:lstStyle/>
          <a:p>
            <a:pPr marL="0" algn="just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таких самоделок – это целое творчество, это полёт фантазии. Сколько радости испытывает ребёнок, когда кусок дерева в твоих руках превращается в задуманный тобой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предмет. Традиция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игрушки из древесины идет из далекого прошлого.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особая энергетика, это развитие творческой фантазии, это уважение к культуре своего народа</a:t>
            </a:r>
          </a:p>
        </p:txBody>
      </p:sp>
      <p:pic>
        <p:nvPicPr>
          <p:cNvPr id="18" name="Объект 6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12560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r="12747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7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b="11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707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r="20771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r="187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r="5379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r="5370"/>
          <a:stretch>
            <a:fillRect/>
          </a:stretch>
        </p:blipFill>
        <p:spPr/>
      </p:pic>
      <p:sp>
        <p:nvSpPr>
          <p:cNvPr id="62" name="Text Placeholder 61">
            <a:extLst>
              <a:ext uri="{FF2B5EF4-FFF2-40B4-BE49-F238E27FC236}">
                <a16:creationId xmlns="" xmlns:a16="http://schemas.microsoft.com/office/drawing/2014/main" id="{3A4003A5-6A61-2A2E-8D1D-AB1B87549D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31821" y="705551"/>
            <a:ext cx="3898940" cy="9550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Викторович, выпускник 11 класса, 89021483099</a:t>
            </a:r>
          </a:p>
          <a:p>
            <a:pPr>
              <a:lnSpc>
                <a:spcPct val="100000"/>
              </a:lnSpc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Хельштейн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Валдемарович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технологии,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serhel22@mail.ru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="" xmlns:a16="http://schemas.microsoft.com/office/drawing/2014/main" id="{F21E48C8-3AF6-ED67-0F96-FC43EB0AFF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«Из прошлого в настоящее»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Панно «Великий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 – древнейший город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Placeholder 63">
            <a:extLst>
              <a:ext uri="{FF2B5EF4-FFF2-40B4-BE49-F238E27FC236}">
                <a16:creationId xmlns="" xmlns:a16="http://schemas.microsoft.com/office/drawing/2014/main" id="{B30D1398-80AB-3C96-1FB4-7CFAA0D45B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Изготовить панно,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иллюстрирующее достопримечательности Великого Новгорода,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станет наглядным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пособием 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 Placeholder 64">
            <a:extLst>
              <a:ext uri="{FF2B5EF4-FFF2-40B4-BE49-F238E27FC236}">
                <a16:creationId xmlns="" xmlns:a16="http://schemas.microsoft.com/office/drawing/2014/main" id="{A4F6CC3E-02D0-93A6-54AA-369F7A03933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зготовить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гравировально-фрезерном станке 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панно, чем знаменит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Autodesk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3dsMax, затем траектории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обработки 3D рельефа.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Открыть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сохранённые траектории в программном обеспечении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Mach3 и вырезать  на склеенных щитах свои картины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.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6" name="Text Placeholder 65">
            <a:extLst>
              <a:ext uri="{FF2B5EF4-FFF2-40B4-BE49-F238E27FC236}">
                <a16:creationId xmlns="" xmlns:a16="http://schemas.microsoft.com/office/drawing/2014/main" id="{C92E55F2-0F97-1F92-38A8-C76CE634F5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олимпиаде по технологии: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регионального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заключительного этапа.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Placeholder 59">
            <a:extLst>
              <a:ext uri="{FF2B5EF4-FFF2-40B4-BE49-F238E27FC236}">
                <a16:creationId xmlns="" xmlns:a16="http://schemas.microsoft.com/office/drawing/2014/main" id="{B3E2F51B-91AE-0630-9A69-B727FD6A8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7848" y="231228"/>
            <a:ext cx="2917254" cy="1003814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"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Неболчская средняя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школа»,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Любытинский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Placeholder 60">
            <a:extLst>
              <a:ext uri="{FF2B5EF4-FFF2-40B4-BE49-F238E27FC236}">
                <a16:creationId xmlns="" xmlns:a16="http://schemas.microsoft.com/office/drawing/2014/main" id="{BAF3CE51-FA98-0817-EB2E-C5800A5D6C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Технологическая </a:t>
            </a:r>
            <a:endParaRPr lang="en-US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2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r="16438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3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5" r="11065"/>
          <a:stretch>
            <a:fillRect/>
          </a:stretch>
        </p:blipFill>
        <p:spPr/>
      </p:pic>
      <p:pic>
        <p:nvPicPr>
          <p:cNvPr id="4" name="Рисунок 3"/>
          <p:cNvPicPr>
            <a:picLocks noGrp="1" noChangeAspect="1"/>
          </p:cNvPicPr>
          <p:nvPr>
            <p:ph type="pic" sz="quarter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8" b="22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1453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6" name="Рисунок 5"/>
          <p:cNvSpPr>
            <a:spLocks noGrp="1"/>
          </p:cNvSpPr>
          <p:nvPr>
            <p:ph type="pic" sz="quarter" idx="32"/>
          </p:nvPr>
        </p:nvSpPr>
        <p:spPr/>
      </p:sp>
      <p:sp>
        <p:nvSpPr>
          <p:cNvPr id="7" name="Рисунок 6"/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8" name="Текст 7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1026" name="Picture 2" descr="C:\Users\pasv\Desktop\Современная школа\2023-2024\Лучшие практики\МАОУ ЛСШ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13"/>
            <a:ext cx="9144000" cy="65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833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lnSpc>
                <a:spcPct val="90000"/>
              </a:lnSpc>
              <a:spcBef>
                <a:spcPts val="815"/>
              </a:spcBef>
            </a:pPr>
            <a:r>
              <a:rPr lang="ru-RU">
                <a:latin typeface="Times New Roman" pitchFamily="18"/>
                <a:cs typeface="Times New Roman" pitchFamily="18"/>
              </a:rPr>
              <a:t>Арсеньева Наталья Анатольевна</a:t>
            </a:r>
          </a:p>
          <a:p>
            <a:pPr lvl="0">
              <a:lnSpc>
                <a:spcPct val="90000"/>
              </a:lnSpc>
              <a:spcBef>
                <a:spcPts val="815"/>
              </a:spcBef>
            </a:pPr>
            <a:r>
              <a:rPr lang="ru-RU">
                <a:latin typeface="Times New Roman" pitchFamily="18"/>
                <a:cs typeface="Times New Roman" pitchFamily="18"/>
              </a:rPr>
              <a:t>Учитель математики и технологии</a:t>
            </a:r>
          </a:p>
          <a:p>
            <a:pPr lvl="0">
              <a:lnSpc>
                <a:spcPct val="90000"/>
              </a:lnSpc>
              <a:spcBef>
                <a:spcPts val="815"/>
              </a:spcBef>
            </a:pPr>
            <a:r>
              <a:rPr lang="ru-RU">
                <a:latin typeface="Times New Roman" pitchFamily="18"/>
                <a:cs typeface="Times New Roman" pitchFamily="18"/>
              </a:rPr>
              <a:t>+79218406120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653387" y="2128000"/>
            <a:ext cx="4077374" cy="539998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815"/>
              </a:spcBef>
            </a:pPr>
            <a:r>
              <a:rPr lang="ru-RU">
                <a:latin typeface="Times New Roman" pitchFamily="18"/>
                <a:cs typeface="Times New Roman" pitchFamily="18"/>
              </a:rPr>
              <a:t>Управление полетами дрона </a:t>
            </a:r>
            <a:r>
              <a:rPr lang="en-US">
                <a:latin typeface="Times New Roman" pitchFamily="18"/>
                <a:cs typeface="Times New Roman" pitchFamily="18"/>
              </a:rPr>
              <a:t>Tello</a:t>
            </a:r>
            <a:endParaRPr lang="ru-RU"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4653387" y="3021717"/>
            <a:ext cx="4077374" cy="539998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815"/>
              </a:spcBef>
              <a:buClr>
                <a:srgbClr val="5F153A"/>
              </a:buClr>
              <a:buSzPct val="100000"/>
              <a:buFont typeface="Wingdings"/>
              <a:buChar char="§"/>
            </a:pPr>
            <a:r>
              <a:rPr lang="ru-RU">
                <a:latin typeface="Times New Roman" pitchFamily="18"/>
                <a:cs typeface="Times New Roman" pitchFamily="18"/>
              </a:rPr>
              <a:t>Познакомиться с основами пилотирования в ручном и программируемом режимах полета</a:t>
            </a:r>
          </a:p>
          <a:p>
            <a:pPr lvl="0">
              <a:lnSpc>
                <a:spcPct val="90000"/>
              </a:lnSpc>
              <a:spcBef>
                <a:spcPts val="815"/>
              </a:spcBef>
              <a:buClr>
                <a:srgbClr val="5F153A"/>
              </a:buClr>
              <a:buSzPct val="100000"/>
              <a:buFont typeface="Wingdings"/>
              <a:buChar char="§"/>
            </a:pPr>
            <a:endParaRPr lang="ru-RU"/>
          </a:p>
          <a:p>
            <a:pPr lvl="0">
              <a:lnSpc>
                <a:spcPct val="90000"/>
              </a:lnSpc>
              <a:spcBef>
                <a:spcPts val="815"/>
              </a:spcBef>
            </a:pPr>
            <a:endParaRPr lang="ru-RU"/>
          </a:p>
        </p:txBody>
      </p:sp>
      <p:sp>
        <p:nvSpPr>
          <p:cNvPr id="5" name="Текст 4"/>
          <p:cNvSpPr txBox="1">
            <a:spLocks noGrp="1"/>
          </p:cNvSpPr>
          <p:nvPr>
            <p:ph type="body" idx="4294967295"/>
          </p:nvPr>
        </p:nvSpPr>
        <p:spPr>
          <a:xfrm>
            <a:off x="4653388" y="3915433"/>
            <a:ext cx="4166667" cy="1068732"/>
          </a:xfrm>
        </p:spPr>
        <p:txBody>
          <a:bodyPr/>
          <a:lstStyle/>
          <a:p>
            <a:pPr lvl="0"/>
            <a:r>
              <a:rPr lang="ru-RU">
                <a:latin typeface="Times New Roman" pitchFamily="18"/>
                <a:cs typeface="Times New Roman" pitchFamily="18"/>
              </a:rPr>
              <a:t>Учащиеся узнают историю возникновения беспилотных летательных аппаратов, где они применяются, плюсы и минусы, с помощью чего можно ими управлять, совершают первые полеты. Управление происходит сначала с помощью приложения «Телло» на смартфоне, а далее они  уже работают с  приложением </a:t>
            </a:r>
            <a:r>
              <a:rPr lang="ru-RU" b="1">
                <a:latin typeface="Times New Roman" pitchFamily="18"/>
                <a:cs typeface="Times New Roman" pitchFamily="18"/>
              </a:rPr>
              <a:t>DroneBlocks,</a:t>
            </a:r>
            <a:r>
              <a:rPr lang="ru-RU">
                <a:latin typeface="Times New Roman" pitchFamily="18"/>
                <a:cs typeface="Times New Roman" pitchFamily="18"/>
              </a:rPr>
              <a:t> создают траекторию полета квадрокоптера</a:t>
            </a:r>
            <a:r>
              <a:rPr lang="ru-RU"/>
              <a:t>. </a:t>
            </a:r>
          </a:p>
          <a:p>
            <a:pPr lvl="0">
              <a:lnSpc>
                <a:spcPct val="90000"/>
              </a:lnSpc>
              <a:spcBef>
                <a:spcPts val="815"/>
              </a:spcBef>
            </a:pPr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4653387" y="5337883"/>
            <a:ext cx="4077374" cy="1068732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815"/>
              </a:spcBef>
            </a:pPr>
            <a:r>
              <a:rPr lang="ru-RU">
                <a:latin typeface="Times New Roman" pitchFamily="18"/>
                <a:cs typeface="Times New Roman" pitchFamily="18"/>
              </a:rPr>
              <a:t>Участие в областном конкурсе-соревновании по авиамоделизму в номинации «Программирование БПЛА»</a:t>
            </a:r>
          </a:p>
          <a:p>
            <a:pPr lvl="0">
              <a:lnSpc>
                <a:spcPct val="90000"/>
              </a:lnSpc>
              <a:spcBef>
                <a:spcPts val="815"/>
              </a:spcBef>
            </a:pPr>
            <a:r>
              <a:rPr lang="ru-RU">
                <a:latin typeface="Times New Roman" pitchFamily="18"/>
                <a:cs typeface="Times New Roman" pitchFamily="18"/>
              </a:rPr>
              <a:t>06.05.2023</a:t>
            </a:r>
          </a:p>
          <a:p>
            <a:pPr lvl="0">
              <a:lnSpc>
                <a:spcPct val="90000"/>
              </a:lnSpc>
              <a:spcBef>
                <a:spcPts val="815"/>
              </a:spcBef>
            </a:pPr>
            <a:r>
              <a:rPr lang="ru-RU">
                <a:latin typeface="Times New Roman" pitchFamily="18"/>
                <a:cs typeface="Times New Roman" pitchFamily="18"/>
              </a:rPr>
              <a:t>Результат </a:t>
            </a:r>
            <a:r>
              <a:rPr lang="en-US">
                <a:latin typeface="Times New Roman" pitchFamily="18"/>
                <a:cs typeface="Times New Roman" pitchFamily="18"/>
              </a:rPr>
              <a:t>I </a:t>
            </a:r>
            <a:r>
              <a:rPr lang="ru-RU">
                <a:latin typeface="Times New Roman" pitchFamily="18"/>
                <a:cs typeface="Times New Roman" pitchFamily="18"/>
              </a:rPr>
              <a:t>место</a:t>
            </a:r>
          </a:p>
        </p:txBody>
      </p:sp>
      <p:sp>
        <p:nvSpPr>
          <p:cNvPr id="7" name="Текст 6"/>
          <p:cNvSpPr txBox="1">
            <a:spLocks noGrp="1"/>
          </p:cNvSpPr>
          <p:nvPr>
            <p:ph type="body" idx="4294967295"/>
          </p:nvPr>
        </p:nvSpPr>
        <p:spPr>
          <a:xfrm>
            <a:off x="1949520" y="2890811"/>
            <a:ext cx="977634" cy="1056772"/>
          </a:xfrm>
        </p:spPr>
        <p:txBody>
          <a:bodyPr lIns="0" tIns="0" rIns="0" bIns="0" anchor="ctr" anchorCtr="1"/>
          <a:lstStyle/>
          <a:p>
            <a:endParaRPr lang="ru-RU"/>
          </a:p>
        </p:txBody>
      </p:sp>
      <p:sp>
        <p:nvSpPr>
          <p:cNvPr id="8" name="Текст 7"/>
          <p:cNvSpPr txBox="1">
            <a:spLocks noGrp="1"/>
          </p:cNvSpPr>
          <p:nvPr>
            <p:ph type="body" idx="4294967295"/>
          </p:nvPr>
        </p:nvSpPr>
        <p:spPr>
          <a:xfrm>
            <a:off x="2502592" y="1236216"/>
            <a:ext cx="1659188" cy="1793495"/>
          </a:xfrm>
        </p:spPr>
        <p:txBody>
          <a:bodyPr lIns="0" tIns="0" rIns="0" bIns="0" anchor="ctr" anchorCtr="1"/>
          <a:lstStyle/>
          <a:p>
            <a:endParaRPr lang="ru-RU"/>
          </a:p>
        </p:txBody>
      </p:sp>
      <p:sp>
        <p:nvSpPr>
          <p:cNvPr id="9" name="Текст 8"/>
          <p:cNvSpPr txBox="1">
            <a:spLocks noGrp="1"/>
          </p:cNvSpPr>
          <p:nvPr>
            <p:ph type="body" idx="4294967295"/>
          </p:nvPr>
        </p:nvSpPr>
        <p:spPr>
          <a:xfrm>
            <a:off x="2994198" y="2383569"/>
            <a:ext cx="1469249" cy="2071271"/>
          </a:xfrm>
        </p:spPr>
        <p:txBody>
          <a:bodyPr lIns="0" tIns="0" rIns="0" bIns="0" anchor="ctr" anchorCtr="1"/>
          <a:lstStyle/>
          <a:p>
            <a:endParaRPr lang="ru-RU"/>
          </a:p>
        </p:txBody>
      </p:sp>
      <p:sp>
        <p:nvSpPr>
          <p:cNvPr id="10" name="Текст 9"/>
          <p:cNvSpPr txBox="1">
            <a:spLocks noGrp="1"/>
          </p:cNvSpPr>
          <p:nvPr>
            <p:ph type="body" idx="4294967295"/>
          </p:nvPr>
        </p:nvSpPr>
        <p:spPr>
          <a:xfrm>
            <a:off x="2502592" y="3808695"/>
            <a:ext cx="1659188" cy="1805574"/>
          </a:xfrm>
        </p:spPr>
        <p:txBody>
          <a:bodyPr lIns="0" tIns="0" rIns="0" bIns="0" anchor="ctr" anchorCtr="1"/>
          <a:lstStyle/>
          <a:p>
            <a:endParaRPr lang="ru-RU"/>
          </a:p>
        </p:txBody>
      </p:sp>
      <p:sp>
        <p:nvSpPr>
          <p:cNvPr id="11" name="Текст 10"/>
          <p:cNvSpPr txBox="1">
            <a:spLocks noGrp="1"/>
          </p:cNvSpPr>
          <p:nvPr>
            <p:ph type="body" idx="4294967295"/>
          </p:nvPr>
        </p:nvSpPr>
        <p:spPr>
          <a:xfrm>
            <a:off x="714911" y="3808695"/>
            <a:ext cx="1664776" cy="1805574"/>
          </a:xfrm>
        </p:spPr>
        <p:txBody>
          <a:bodyPr lIns="0" tIns="0" rIns="0" bIns="0" anchor="ctr" anchorCtr="1"/>
          <a:lstStyle/>
          <a:p>
            <a:endParaRPr lang="ru-RU"/>
          </a:p>
        </p:txBody>
      </p:sp>
      <p:sp>
        <p:nvSpPr>
          <p:cNvPr id="12" name="Текст 11"/>
          <p:cNvSpPr txBox="1">
            <a:spLocks noGrp="1"/>
          </p:cNvSpPr>
          <p:nvPr>
            <p:ph type="body" idx="4294967295"/>
          </p:nvPr>
        </p:nvSpPr>
        <p:spPr>
          <a:xfrm>
            <a:off x="413236" y="2383569"/>
            <a:ext cx="1474837" cy="2071271"/>
          </a:xfrm>
        </p:spPr>
        <p:txBody>
          <a:bodyPr lIns="0" tIns="0" rIns="0" bIns="0" anchor="ctr" anchorCtr="1"/>
          <a:lstStyle/>
          <a:p>
            <a:endParaRPr lang="ru-RU"/>
          </a:p>
        </p:txBody>
      </p:sp>
      <p:sp>
        <p:nvSpPr>
          <p:cNvPr id="13" name="Текст 12"/>
          <p:cNvSpPr txBox="1">
            <a:spLocks noGrp="1"/>
          </p:cNvSpPr>
          <p:nvPr>
            <p:ph type="body" idx="4294967295"/>
          </p:nvPr>
        </p:nvSpPr>
        <p:spPr>
          <a:xfrm>
            <a:off x="714911" y="1203216"/>
            <a:ext cx="1664776" cy="1793495"/>
          </a:xfrm>
        </p:spPr>
        <p:txBody>
          <a:bodyPr lIns="0" tIns="0" rIns="0" bIns="0" anchor="ctr" anchorCtr="1"/>
          <a:lstStyle/>
          <a:p>
            <a:endParaRPr lang="ru-RU"/>
          </a:p>
        </p:txBody>
      </p:sp>
      <p:sp>
        <p:nvSpPr>
          <p:cNvPr id="14" name="Текст 13"/>
          <p:cNvSpPr txBox="1">
            <a:spLocks noGrp="1"/>
          </p:cNvSpPr>
          <p:nvPr>
            <p:ph type="body" idx="4294967295"/>
          </p:nvPr>
        </p:nvSpPr>
        <p:spPr>
          <a:xfrm>
            <a:off x="1657145" y="451384"/>
            <a:ext cx="2903884" cy="611998"/>
          </a:xfrm>
        </p:spPr>
        <p:txBody>
          <a:bodyPr rIns="0" bIns="0" anchorCtr="1"/>
          <a:lstStyle/>
          <a:p>
            <a:pPr lvl="0" algn="ctr"/>
            <a:r>
              <a:rPr lang="ru-RU">
                <a:latin typeface="Times New Roman" pitchFamily="18"/>
              </a:rPr>
              <a:t>Муниципальное автономное образовательное учреждение «Средняя школа с. Левоча»</a:t>
            </a:r>
          </a:p>
          <a:p>
            <a:pPr lvl="0" algn="ctr"/>
            <a:r>
              <a:rPr lang="ru-RU">
                <a:latin typeface="Times New Roman" pitchFamily="18"/>
              </a:rPr>
              <a:t>Хвойнинского муниципального округа</a:t>
            </a:r>
          </a:p>
        </p:txBody>
      </p:sp>
      <p:sp>
        <p:nvSpPr>
          <p:cNvPr id="15" name="Текст 14"/>
          <p:cNvSpPr txBox="1">
            <a:spLocks noGrp="1"/>
          </p:cNvSpPr>
          <p:nvPr>
            <p:ph type="body" idx="4294967295"/>
          </p:nvPr>
        </p:nvSpPr>
        <p:spPr>
          <a:xfrm>
            <a:off x="1780970" y="5787100"/>
            <a:ext cx="2615822" cy="611998"/>
          </a:xfrm>
        </p:spPr>
        <p:txBody>
          <a:bodyPr rIns="0" bIns="0"/>
          <a:lstStyle/>
          <a:p>
            <a:pPr lvl="0"/>
            <a:r>
              <a:rPr lang="ru-RU"/>
              <a:t>технологическая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291" y="3284140"/>
            <a:ext cx="1067382" cy="37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593" y="1369277"/>
            <a:ext cx="1650697" cy="1341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715" y="2395648"/>
            <a:ext cx="1361302" cy="19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517" y="3850358"/>
            <a:ext cx="1243311" cy="175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20" y="1354555"/>
            <a:ext cx="1668810" cy="135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830" y="3944959"/>
            <a:ext cx="1170156" cy="169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146" y="2698744"/>
            <a:ext cx="1563843" cy="1694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50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2" b="17782"/>
          <a:stretch>
            <a:fillRect/>
          </a:stretch>
        </p:blipFill>
        <p:spPr>
          <a:xfrm>
            <a:off x="622671" y="1292693"/>
            <a:ext cx="1883019" cy="1752600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8" b="9368"/>
          <a:stretch>
            <a:fillRect/>
          </a:stretch>
        </p:blipFill>
        <p:spPr>
          <a:xfrm>
            <a:off x="0" y="2540936"/>
            <a:ext cx="1877158" cy="2203450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r="9805"/>
          <a:stretch>
            <a:fillRect/>
          </a:stretch>
        </p:blipFill>
        <p:spPr>
          <a:xfrm>
            <a:off x="567279" y="4165608"/>
            <a:ext cx="1747693" cy="1766816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3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r="5464"/>
          <a:stretch>
            <a:fillRect/>
          </a:stretch>
        </p:blipFill>
        <p:spPr>
          <a:xfrm>
            <a:off x="2276046" y="4109505"/>
            <a:ext cx="1882919" cy="1717984"/>
          </a:xfrm>
        </p:spPr>
      </p:pic>
      <p:pic>
        <p:nvPicPr>
          <p:cNvPr id="16" name="Рисунок 15" descr="880ed22c-342a-4d32-9e38-bbf5455c4237.jpg"/>
          <p:cNvPicPr>
            <a:picLocks noGrp="1" noChangeAspect="1"/>
          </p:cNvPicPr>
          <p:nvPr>
            <p:ph type="pic" sz="quarter" idx="32"/>
          </p:nvPr>
        </p:nvPicPr>
        <p:blipFill>
          <a:blip r:embed="rId6" cstate="print"/>
          <a:srcRect l="5151" r="5151"/>
          <a:stretch>
            <a:fillRect/>
          </a:stretch>
        </p:blipFill>
        <p:spPr>
          <a:xfrm>
            <a:off x="3273670" y="2759988"/>
            <a:ext cx="1298331" cy="2090737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3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5" b="15015"/>
          <a:stretch>
            <a:fillRect/>
          </a:stretch>
        </p:blipFill>
        <p:spPr>
          <a:xfrm>
            <a:off x="2565217" y="1319188"/>
            <a:ext cx="1748203" cy="1766888"/>
          </a:xfrm>
        </p:spPr>
      </p:pic>
      <p:sp>
        <p:nvSpPr>
          <p:cNvPr id="72" name="Text Placeholder 71">
            <a:extLst>
              <a:ext uri="{FF2B5EF4-FFF2-40B4-BE49-F238E27FC236}">
                <a16:creationId xmlns="" xmlns:a16="http://schemas.microsoft.com/office/drawing/2014/main" id="{E0319617-B278-D2DA-4D65-FEC51AF80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0" y="774700"/>
            <a:ext cx="3898940" cy="431800"/>
          </a:xfrm>
        </p:spPr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Артюшенкова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Жанна Алексеевна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89116191115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Placeholder 72">
            <a:extLst>
              <a:ext uri="{FF2B5EF4-FFF2-40B4-BE49-F238E27FC236}">
                <a16:creationId xmlns="" xmlns:a16="http://schemas.microsoft.com/office/drawing/2014/main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31820" y="2077202"/>
            <a:ext cx="3898940" cy="284999"/>
          </a:xfrm>
        </p:spPr>
        <p:txBody>
          <a:bodyPr/>
          <a:lstStyle/>
          <a:p>
            <a:r>
              <a:rPr lang="ru-RU" dirty="0" smtClean="0"/>
              <a:t>Шахматы</a:t>
            </a:r>
            <a:endParaRPr lang="en-US" dirty="0"/>
          </a:p>
        </p:txBody>
      </p:sp>
      <p:sp>
        <p:nvSpPr>
          <p:cNvPr id="74" name="Text Placeholder 73">
            <a:extLst>
              <a:ext uri="{FF2B5EF4-FFF2-40B4-BE49-F238E27FC236}">
                <a16:creationId xmlns="" xmlns:a16="http://schemas.microsoft.com/office/drawing/2014/main" id="{AE0A2160-15F3-F000-DE9D-85D5F9C461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26314" y="3048000"/>
            <a:ext cx="3898940" cy="609601"/>
          </a:xfrm>
        </p:spPr>
        <p:txBody>
          <a:bodyPr/>
          <a:lstStyle/>
          <a:p>
            <a:r>
              <a:rPr lang="ru-RU" sz="900" dirty="0" smtClean="0"/>
              <a:t>Цель: Создание условий для личностного и интеллектуального развития учащихся, формирования общей культуры и организации содержательного досуга посредством обучения игре в шахматы</a:t>
            </a:r>
            <a:endParaRPr lang="en-US" sz="900" dirty="0"/>
          </a:p>
        </p:txBody>
      </p:sp>
      <p:sp>
        <p:nvSpPr>
          <p:cNvPr id="75" name="Text Placeholder 74">
            <a:extLst>
              <a:ext uri="{FF2B5EF4-FFF2-40B4-BE49-F238E27FC236}">
                <a16:creationId xmlns="" xmlns:a16="http://schemas.microsoft.com/office/drawing/2014/main" id="{092EDE48-CB42-664C-5EB5-3A5B65F9B0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31821" y="3942831"/>
            <a:ext cx="3898940" cy="996364"/>
          </a:xfrm>
        </p:spPr>
        <p:txBody>
          <a:bodyPr/>
          <a:lstStyle/>
          <a:p>
            <a:pPr lvl="0"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100" dirty="0" smtClean="0"/>
              <a:t>Кабинет,» </a:t>
            </a:r>
            <a:r>
              <a:rPr lang="ru-RU" sz="1100" dirty="0"/>
              <a:t>Т</a:t>
            </a:r>
            <a:r>
              <a:rPr lang="ru-RU" sz="1100" dirty="0" smtClean="0"/>
              <a:t>очка Роста» </a:t>
            </a:r>
            <a:r>
              <a:rPr lang="ru-RU" sz="1100" dirty="0"/>
              <a:t>укомплектованный мебелью;</a:t>
            </a:r>
          </a:p>
          <a:p>
            <a:pPr lvl="0">
              <a:buNone/>
            </a:pPr>
            <a:r>
              <a:rPr lang="ru-RU" sz="1100" dirty="0" smtClean="0"/>
              <a:t>-шахматные </a:t>
            </a:r>
            <a:r>
              <a:rPr lang="ru-RU" sz="1100" dirty="0"/>
              <a:t>столы с шахматными фигурами и часами – </a:t>
            </a:r>
            <a:r>
              <a:rPr lang="ru-RU" sz="1100" dirty="0" smtClean="0"/>
              <a:t>3;</a:t>
            </a:r>
          </a:p>
          <a:p>
            <a:pPr lvl="0">
              <a:buNone/>
            </a:pPr>
            <a:r>
              <a:rPr lang="ru-RU" sz="1100" dirty="0" smtClean="0"/>
              <a:t>шахматные </a:t>
            </a:r>
            <a:r>
              <a:rPr lang="ru-RU" sz="1100" dirty="0"/>
              <a:t>доски с набором шахматных фигур (по одному комплекту на 2-х детей);</a:t>
            </a:r>
          </a:p>
          <a:p>
            <a:endParaRPr lang="ru-RU" dirty="0"/>
          </a:p>
          <a:p>
            <a:endParaRPr lang="ru-RU" dirty="0" smtClean="0"/>
          </a:p>
          <a:p>
            <a:pPr>
              <a:buNone/>
            </a:pPr>
            <a:r>
              <a:rPr lang="ru-RU" dirty="0"/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Шахматная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игра — один из видов спорта, который тренирует и развивает интеллектуально-мыслительные способности человека, чувство спортивного соперничества, усидчивость, моральную и эмоциональную устойчивость. Все эти качества личности, дети могут применять и в повседневной жизни. На занятиях дети знакомятся и усваивают правила игры, как ходит та или иная фигура, названия и их расположение на шахматном поле, основные термины (шах, мат, пат, рокировка и др.). Занятия в кружке увлекли и заинтересовали ребят, так как шахматы - это в первую очередь игра, а дети любят играть.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Placeholder 69">
            <a:extLst>
              <a:ext uri="{FF2B5EF4-FFF2-40B4-BE49-F238E27FC236}">
                <a16:creationId xmlns="" xmlns:a16="http://schemas.microsoft.com/office/drawing/2014/main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7849" y="451384"/>
            <a:ext cx="2598944" cy="996416"/>
          </a:xfrm>
        </p:spPr>
        <p:txBody>
          <a:bodyPr/>
          <a:lstStyle/>
          <a:p>
            <a:r>
              <a:rPr lang="ru-RU" dirty="0"/>
              <a:t>Муниципальное автономное  общеобразовательное </a:t>
            </a:r>
            <a:r>
              <a:rPr lang="ru-RU" dirty="0" smtClean="0"/>
              <a:t>учреждение                                                                                                             </a:t>
            </a:r>
            <a:r>
              <a:rPr lang="ru-RU" dirty="0"/>
              <a:t>«Средняя  школа № 4  с. Яжелбицы» </a:t>
            </a:r>
            <a:r>
              <a:rPr lang="ru-RU" dirty="0" smtClean="0"/>
              <a:t> Валдайский район ,Новгородская область  </a:t>
            </a:r>
            <a:endParaRPr lang="ru-RU" dirty="0"/>
          </a:p>
        </p:txBody>
      </p:sp>
      <p:sp>
        <p:nvSpPr>
          <p:cNvPr id="71" name="Text Placeholder 70">
            <a:extLst>
              <a:ext uri="{FF2B5EF4-FFF2-40B4-BE49-F238E27FC236}">
                <a16:creationId xmlns="" xmlns:a16="http://schemas.microsoft.com/office/drawing/2014/main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smtClean="0"/>
              <a:t>Физкультурно  –спортивная</a:t>
            </a:r>
            <a:endParaRPr lang="en-US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r="15567"/>
          <a:stretch>
            <a:fillRect/>
          </a:stretch>
        </p:blipFill>
        <p:spPr>
          <a:xfrm>
            <a:off x="1742009" y="2627028"/>
            <a:ext cx="1630973" cy="1849438"/>
          </a:xfrm>
        </p:spPr>
      </p:pic>
      <p:sp>
        <p:nvSpPr>
          <p:cNvPr id="7169" name="Rectangle 1"/>
          <p:cNvSpPr>
            <a:spLocks noGrp="1" noChangeArrowheads="1"/>
          </p:cNvSpPr>
          <p:nvPr>
            <p:ph type="body" sz="quarter" idx="28"/>
          </p:nvPr>
        </p:nvSpPr>
        <p:spPr bwMode="auto">
          <a:xfrm>
            <a:off x="4831821" y="5978622"/>
            <a:ext cx="38842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53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71">
            <a:extLst>
              <a:ext uri="{FF2B5EF4-FFF2-40B4-BE49-F238E27FC236}">
                <a16:creationId xmlns:a16="http://schemas.microsoft.com/office/drawing/2014/main" xmlns="" id="{E0319617-B278-D2DA-4D65-FEC51AF80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Андреева Алла Алексеевна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xmlns="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smtClean="0"/>
              <a:t>"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лепка" </a:t>
            </a:r>
            <a:r>
              <a:rPr>
                <a:latin typeface="Times New Roman" pitchFamily="18" charset="0"/>
                <a:cs typeface="Times New Roman" pitchFamily="18" charset="0"/>
              </a:rPr>
              <a:t>шахматных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>
                <a:latin typeface="Times New Roman" pitchFamily="18" charset="0"/>
                <a:cs typeface="Times New Roman" pitchFamily="18" charset="0"/>
              </a:rPr>
              <a:t>фигур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xmlns="" id="{AE0A2160-15F3-F000-DE9D-85D5F9C461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>
                <a:latin typeface="Times New Roman" pitchFamily="18" charset="0"/>
                <a:cs typeface="Times New Roman" pitchFamily="18" charset="0"/>
              </a:rPr>
              <a:t>усидчивость, аккуратность, желание доводить начатое дело до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конца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xmlns="" id="{092EDE48-CB42-664C-5EB5-3A5B65F9B0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53387" y="3872753"/>
            <a:ext cx="4077375" cy="1290919"/>
          </a:xfrm>
        </p:spPr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Шахматные </a:t>
            </a:r>
            <a:r>
              <a:rPr>
                <a:latin typeface="Times New Roman" pitchFamily="18" charset="0"/>
                <a:cs typeface="Times New Roman" pitchFamily="18" charset="0"/>
              </a:rPr>
              <a:t>фигуры делают из самых разных материалов – от пластмассы до кости.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Шахматы</a:t>
            </a:r>
            <a:r>
              <a:rPr>
                <a:latin typeface="Times New Roman" pitchFamily="18" charset="0"/>
                <a:cs typeface="Times New Roman" pitchFamily="18" charset="0"/>
              </a:rPr>
              <a:t>, подходящие именно для ваших целей, можно сделать своими руками. Вы можете использовать традиционную форму или, научившись лепить простые фигуры, создавать декоративные наборы для подарков друзьям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smtClean="0">
                <a:latin typeface="Times New Roman" pitchFamily="18" charset="0"/>
                <a:cs typeface="Times New Roman" pitchFamily="18" charset="0"/>
              </a:rPr>
              <a:t>шахматная </a:t>
            </a:r>
            <a:r>
              <a:rPr>
                <a:latin typeface="Times New Roman" pitchFamily="18" charset="0"/>
                <a:cs typeface="Times New Roman" pitchFamily="18" charset="0"/>
              </a:rPr>
              <a:t>доска, картинки шахматных фигур,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тесто.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xmlns="" id="{4FDC16E8-528D-E98D-A958-B92903E5C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53387" y="5325036"/>
            <a:ext cx="4077375" cy="1081581"/>
          </a:xfrm>
        </p:spPr>
        <p:txBody>
          <a:bodyPr/>
          <a:lstStyle/>
          <a:p>
            <a:pPr>
              <a:buNone/>
            </a:pPr>
            <a:r>
              <a:rPr smtClean="0">
                <a:latin typeface="Times New Roman" pitchFamily="18" charset="0"/>
                <a:cs typeface="Times New Roman" pitchFamily="18" charset="0"/>
              </a:rPr>
              <a:t>мастер-класс </a:t>
            </a:r>
            <a:r>
              <a:rPr>
                <a:latin typeface="Times New Roman" pitchFamily="18" charset="0"/>
                <a:cs typeface="Times New Roman" pitchFamily="18" charset="0"/>
              </a:rPr>
              <a:t>по изготовлению шахматных фигур из теста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>
                <a:latin typeface="Times New Roman" pitchFamily="18" charset="0"/>
                <a:cs typeface="Times New Roman" pitchFamily="18" charset="0"/>
              </a:rPr>
              <a:t>создание в технике пластилинографии рисунка. Развитие художественно-творческих способностей детей средствами изобразительного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искусства.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Ejyl_HekvAQ.jpg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/>
          <a:srcRect t="150" b="150"/>
          <a:stretch>
            <a:fillRect/>
          </a:stretch>
        </p:blipFill>
        <p:spPr/>
      </p:pic>
      <p:pic>
        <p:nvPicPr>
          <p:cNvPr id="17" name="Рисунок 16" descr="1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t="12553" b="12553"/>
          <a:stretch>
            <a:fillRect/>
          </a:stretch>
        </p:blipFill>
        <p:spPr/>
      </p:pic>
      <p:pic>
        <p:nvPicPr>
          <p:cNvPr id="18" name="Рисунок 17" descr="VVTn-TNzy9E.jpg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21178" r="21178"/>
          <a:stretch>
            <a:fillRect/>
          </a:stretch>
        </p:blipFill>
        <p:spPr/>
      </p:pic>
      <p:pic>
        <p:nvPicPr>
          <p:cNvPr id="19" name="Рисунок 18" descr="XSc1FmlvCjo.jpg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/>
          <a:srcRect l="264" r="264"/>
          <a:stretch>
            <a:fillRect/>
          </a:stretch>
        </p:blipFill>
        <p:spPr/>
      </p:pic>
      <p:pic>
        <p:nvPicPr>
          <p:cNvPr id="20" name="Рисунок 19" descr="YAQXjqmFa_o.jpg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/>
          <a:srcRect t="12434" b="12434"/>
          <a:stretch>
            <a:fillRect/>
          </a:stretch>
        </p:blipFill>
        <p:spPr/>
      </p:pic>
      <p:pic>
        <p:nvPicPr>
          <p:cNvPr id="22" name="Рисунок 21" descr="22.jpg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/>
          <a:srcRect l="31799" r="31799"/>
          <a:stretch>
            <a:fillRect/>
          </a:stretch>
        </p:blipFill>
        <p:spPr/>
      </p:pic>
      <p:pic>
        <p:nvPicPr>
          <p:cNvPr id="21" name="Рисунок 20" descr="23.jpg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print"/>
          <a:srcRect l="28311" r="28311"/>
          <a:stretch>
            <a:fillRect/>
          </a:stretch>
        </p:blipFill>
        <p:spPr>
          <a:xfrm>
            <a:off x="727322" y="1257003"/>
            <a:ext cx="1664775" cy="1793493"/>
          </a:xfrm>
        </p:spPr>
      </p:pic>
      <p:sp>
        <p:nvSpPr>
          <p:cNvPr id="70" name="Text Placeholder 69">
            <a:extLst>
              <a:ext uri="{FF2B5EF4-FFF2-40B4-BE49-F238E27FC236}">
                <a16:creationId xmlns:a16="http://schemas.microsoft.com/office/drawing/2014/main" xmlns="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b="1"/>
              <a:t>МАОУ "СШ № 6 им. Васюковича С. В." г</a:t>
            </a:r>
            <a:r>
              <a:rPr b="1" smtClean="0"/>
              <a:t>. Пестово</a:t>
            </a:r>
            <a:endParaRPr/>
          </a:p>
          <a:p>
            <a:endParaRPr lang="en-US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xmlns="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Спортивно - оздоровительная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Цифровые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h-mixejkovskaya-r66.gosweb.gosuslugi.ru/netcat_files/69/1701/W5tJsVh1CeRwh0DmGDt0ody3w6Ju7lBKYR60gVI6TDzz28S7QIYw6zWLqS2s6Xw4DzKzB9IZ1h_WvqvQcmv_HCC3_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1" b="1376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954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7.jp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/>
          <a:stretch>
            <a:fillRect/>
          </a:stretch>
        </p:blipFill>
        <p:spPr>
          <a:xfrm>
            <a:off x="854543" y="1157902"/>
            <a:ext cx="1618932" cy="1717984"/>
          </a:xfrm>
        </p:spPr>
      </p:pic>
      <p:pic>
        <p:nvPicPr>
          <p:cNvPr id="21" name="Рисунок 20" descr="7.jpg"/>
          <p:cNvPicPr>
            <a:picLocks noGrp="1" noChangeAspect="1"/>
          </p:cNvPicPr>
          <p:nvPr>
            <p:ph type="pic" sz="quarter" idx="29"/>
          </p:nvPr>
        </p:nvPicPr>
        <p:blipFill>
          <a:blip r:embed="rId3"/>
          <a:srcRect l="20190" r="20190"/>
          <a:stretch>
            <a:fillRect/>
          </a:stretch>
        </p:blipFill>
        <p:spPr/>
      </p:pic>
      <p:pic>
        <p:nvPicPr>
          <p:cNvPr id="20" name="Рисунок 19" descr="6.jpg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/>
          <a:srcRect t="2366" b="2366"/>
          <a:stretch>
            <a:fillRect/>
          </a:stretch>
        </p:blipFill>
        <p:spPr/>
      </p:pic>
      <p:pic>
        <p:nvPicPr>
          <p:cNvPr id="19" name="Рисунок 18" descr="2.jpg"/>
          <p:cNvPicPr>
            <a:picLocks noGrp="1" noChangeAspect="1"/>
          </p:cNvPicPr>
          <p:nvPr>
            <p:ph type="pic" sz="quarter" idx="31"/>
          </p:nvPr>
        </p:nvPicPr>
        <p:blipFill>
          <a:blip r:embed="rId5"/>
          <a:srcRect t="4686" b="4686"/>
          <a:stretch>
            <a:fillRect/>
          </a:stretch>
        </p:blipFill>
        <p:spPr/>
      </p:pic>
      <p:pic>
        <p:nvPicPr>
          <p:cNvPr id="18" name="Рисунок 17" descr="4.jpg"/>
          <p:cNvPicPr>
            <a:picLocks noGrp="1" noChangeAspect="1"/>
          </p:cNvPicPr>
          <p:nvPr>
            <p:ph type="pic" sz="quarter" idx="32"/>
          </p:nvPr>
        </p:nvPicPr>
        <p:blipFill>
          <a:blip r:embed="rId6" cstate="print"/>
          <a:srcRect l="16998" r="16998"/>
          <a:stretch>
            <a:fillRect/>
          </a:stretch>
        </p:blipFill>
        <p:spPr/>
      </p:pic>
      <p:pic>
        <p:nvPicPr>
          <p:cNvPr id="17" name="Рисунок 16" descr="_LL9aTPYhlc.jpg"/>
          <p:cNvPicPr>
            <a:picLocks noGrp="1" noChangeAspect="1"/>
          </p:cNvPicPr>
          <p:nvPr>
            <p:ph type="pic" sz="quarter" idx="33"/>
          </p:nvPr>
        </p:nvPicPr>
        <p:blipFill>
          <a:blip r:embed="rId7" cstate="print"/>
          <a:srcRect t="18913" b="18913"/>
          <a:stretch>
            <a:fillRect/>
          </a:stretch>
        </p:blipFill>
        <p:spPr/>
      </p:pic>
      <p:sp>
        <p:nvSpPr>
          <p:cNvPr id="62" name="Text Placeholder 61">
            <a:extLst>
              <a:ext uri="{FF2B5EF4-FFF2-40B4-BE49-F238E27FC236}">
                <a16:creationId xmlns:a16="http://schemas.microsoft.com/office/drawing/2014/main" xmlns="" id="{3A4003A5-6A61-2A2E-8D1D-AB1B87549D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Андреева Алла Алексеевна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xmlns="" id="{F21E48C8-3AF6-ED67-0F96-FC43EB0AFF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шахматные </a:t>
            </a:r>
            <a:r>
              <a:rPr>
                <a:latin typeface="Times New Roman" pitchFamily="18" charset="0"/>
                <a:cs typeface="Times New Roman" pitchFamily="18" charset="0"/>
              </a:rPr>
              <a:t>"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батлы"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xmlns="" id="{B30D1398-80AB-3C96-1FB4-7CFAA0D45B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Развитие памяти, логики, внимания, усидчивости.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xmlns="" id="{A4F6CC3E-02D0-93A6-54AA-369F7A03933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Ребята разделились на команды, каждая из которых увлеченно рассуждала и решала задания.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xmlns="" id="{C92E55F2-0F97-1F92-38A8-C76CE634F5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Ребята научились работать в группа, договариваться.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xmlns="" id="{B3E2F51B-91AE-0630-9A69-B727FD6A8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b="1"/>
              <a:t>МАОУ "СШ № 6 им. Васюковича С. В." г</a:t>
            </a:r>
            <a:r>
              <a:rPr b="1" smtClean="0"/>
              <a:t>. Пестово</a:t>
            </a:r>
            <a:endParaRPr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xmlns="" id="{BAF3CE51-FA98-0817-EB2E-C5800A5D6C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Спортивно - оздоровительная</a:t>
            </a:r>
            <a:endParaRPr smtClean="0"/>
          </a:p>
          <a:p>
            <a:endParaRPr lang="en-US" dirty="0"/>
          </a:p>
        </p:txBody>
      </p:sp>
      <p:pic>
        <p:nvPicPr>
          <p:cNvPr id="16" name="Рисунок 15" descr="Ejyl_HekvAQ.jpg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/>
          <a:srcRect t="90" b="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8874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287BCDAF-88B9-331D-02FA-4F09085D58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Андреева Алла Алексеевна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1412A401-0F5A-CB2D-F97D-4F7557BE4B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ожницы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4059078B-EFF1-E52C-E78E-7311607B850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lvl="0"/>
            <a:r>
              <a:rPr>
                <a:latin typeface="Times New Roman" pitchFamily="18" charset="0"/>
                <a:cs typeface="Times New Roman" pitchFamily="18" charset="0"/>
              </a:rPr>
              <a:t>Рисование шахмат позволит лучше прочувствовать игру, создать особую атмосферу вокруг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нее.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xmlns="" id="{5F88B411-15E5-5EAE-494A-DC10D98645D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Манипуляции ножницами отлично развивают мелкую моторику, которая крайне важна для развития ребёнка в целом.</a:t>
            </a:r>
            <a:br>
              <a:rPr>
                <a:latin typeface="Times New Roman" pitchFamily="18" charset="0"/>
                <a:cs typeface="Times New Roman" pitchFamily="18" charset="0"/>
              </a:rPr>
            </a:br>
            <a:r>
              <a:rPr>
                <a:latin typeface="Times New Roman" pitchFamily="18" charset="0"/>
                <a:cs typeface="Times New Roman" pitchFamily="18" charset="0"/>
              </a:rPr>
              <a:t>Самые обычные ножницы, которые есть в каждом доме, "помогли" ребятам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вырезать </a:t>
            </a:r>
            <a:r>
              <a:rPr>
                <a:latin typeface="Times New Roman" pitchFamily="18" charset="0"/>
                <a:cs typeface="Times New Roman" pitchFamily="18" charset="0"/>
              </a:rPr>
              <a:t>шахматную доску и шахматы из бумаги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smtClean="0"/>
          </a:p>
          <a:p>
            <a:endParaRPr/>
          </a:p>
          <a:p>
            <a:r>
              <a:rPr smtClean="0"/>
              <a:t>картонные </a:t>
            </a:r>
            <a:r>
              <a:rPr/>
              <a:t>заготовки 4 х 4см, лист плотной бумаги для создания шахматной доски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xmlns="" id="{8117C049-91EC-7226-82A9-3B391FEF25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53386" y="5337881"/>
            <a:ext cx="4010658" cy="722261"/>
          </a:xfrm>
        </p:spPr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Вырезание собственных шахматных фигур может быть полезным. В конце концов, что может быть лучше, чем играть в любимую игру с созданными вами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предметами</a:t>
            </a:r>
            <a:r>
              <a:rPr smtClean="0"/>
              <a:t>.</a:t>
            </a:r>
            <a:endParaRPr lang="en-US" dirty="0"/>
          </a:p>
        </p:txBody>
      </p:sp>
      <p:pic>
        <p:nvPicPr>
          <p:cNvPr id="30" name="Рисунок 29" descr="Ejyl_HekvAQ.jpg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/>
          <a:srcRect t="150" b="150"/>
          <a:stretch>
            <a:fillRect/>
          </a:stretch>
        </p:blipFill>
        <p:spPr/>
      </p:pic>
      <p:pic>
        <p:nvPicPr>
          <p:cNvPr id="16" name="Рисунок 15" descr="33.jpg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/>
          <a:srcRect l="11976" r="11976"/>
          <a:stretch>
            <a:fillRect/>
          </a:stretch>
        </p:blipFill>
        <p:spPr/>
      </p:pic>
      <p:pic>
        <p:nvPicPr>
          <p:cNvPr id="22" name="Рисунок 21" descr="34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/>
          <a:srcRect l="7216" r="7216"/>
          <a:stretch>
            <a:fillRect/>
          </a:stretch>
        </p:blipFill>
        <p:spPr/>
      </p:pic>
      <p:pic>
        <p:nvPicPr>
          <p:cNvPr id="31" name="Рисунок 30" descr="35.jpg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/>
          <a:srcRect l="88" r="88"/>
          <a:stretch>
            <a:fillRect/>
          </a:stretch>
        </p:blipFill>
        <p:spPr/>
      </p:pic>
      <p:pic>
        <p:nvPicPr>
          <p:cNvPr id="32" name="Рисунок 31" descr="36.jpg"/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 l="31151" r="31151"/>
          <a:stretch>
            <a:fillRect/>
          </a:stretch>
        </p:blipFill>
        <p:spPr/>
      </p:pic>
      <p:pic>
        <p:nvPicPr>
          <p:cNvPr id="34" name="Рисунок 33" descr="37.jpg"/>
          <p:cNvPicPr>
            <a:picLocks noGrp="1" noChangeAspect="1"/>
          </p:cNvPicPr>
          <p:nvPr>
            <p:ph type="pic" sz="quarter" idx="20"/>
          </p:nvPr>
        </p:nvPicPr>
        <p:blipFill>
          <a:blip r:embed="rId7"/>
          <a:srcRect l="24073" r="24073"/>
          <a:stretch>
            <a:fillRect/>
          </a:stretch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5CADEF04-E626-5079-681E-79A7683B5F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b="1"/>
              <a:t>МАОУ "СШ № 6 им. Васюковича С. В." г. Пестово</a:t>
            </a:r>
            <a:endParaRPr/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0D7BBA84-4FCE-949C-9400-A78E593FB5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Спортивно - оздоровительная</a:t>
            </a:r>
            <a:endParaRPr smtClean="0"/>
          </a:p>
          <a:p>
            <a:endParaRPr lang="en-US" dirty="0"/>
          </a:p>
        </p:txBody>
      </p:sp>
      <p:pic>
        <p:nvPicPr>
          <p:cNvPr id="33" name="Рисунок 32" descr="nX6cLsGvnj8.jpg"/>
          <p:cNvPicPr>
            <a:picLocks noGrp="1" noChangeAspect="1"/>
          </p:cNvPicPr>
          <p:nvPr>
            <p:ph type="pic" sz="quarter" idx="15"/>
          </p:nvPr>
        </p:nvPicPr>
        <p:blipFill>
          <a:blip r:embed="rId8" cstate="print"/>
          <a:srcRect t="133" b="1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2758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ENJgeeUYqu4.jp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/>
          <a:srcRect t="6943" b="6943"/>
          <a:stretch>
            <a:fillRect/>
          </a:stretch>
        </p:blipFill>
        <p:spPr/>
      </p:pic>
      <p:pic>
        <p:nvPicPr>
          <p:cNvPr id="34" name="Рисунок 33" descr="eoFVfyYAJ04.jpg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/>
          <a:srcRect l="27389" r="27389"/>
          <a:stretch>
            <a:fillRect/>
          </a:stretch>
        </p:blipFill>
        <p:spPr/>
      </p:pic>
      <p:pic>
        <p:nvPicPr>
          <p:cNvPr id="35" name="Рисунок 34" descr="LXHRllKcno8.jpg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/>
          <a:srcRect l="10797" r="10797"/>
          <a:stretch>
            <a:fillRect/>
          </a:stretch>
        </p:blipFill>
        <p:spPr/>
      </p:pic>
      <p:pic>
        <p:nvPicPr>
          <p:cNvPr id="36" name="Рисунок 35" descr="NXcdZCCmDho.jpg"/>
          <p:cNvPicPr>
            <a:picLocks noGrp="1" noChangeAspect="1"/>
          </p:cNvPicPr>
          <p:nvPr>
            <p:ph type="pic" sz="quarter" idx="31"/>
          </p:nvPr>
        </p:nvPicPr>
        <p:blipFill>
          <a:blip r:embed="rId5" cstate="print"/>
          <a:srcRect l="16791" r="16791"/>
          <a:stretch>
            <a:fillRect/>
          </a:stretch>
        </p:blipFill>
        <p:spPr/>
      </p:pic>
      <p:pic>
        <p:nvPicPr>
          <p:cNvPr id="32" name="Рисунок 31" descr="d2Eh3Bon3gE.jpg"/>
          <p:cNvPicPr>
            <a:picLocks noGrp="1" noChangeAspect="1"/>
          </p:cNvPicPr>
          <p:nvPr>
            <p:ph type="pic" sz="quarter" idx="32"/>
          </p:nvPr>
        </p:nvPicPr>
        <p:blipFill>
          <a:blip r:embed="rId6" cstate="print"/>
          <a:srcRect l="22903" r="22903"/>
          <a:stretch>
            <a:fillRect/>
          </a:stretch>
        </p:blipFill>
        <p:spPr/>
      </p:pic>
      <p:pic>
        <p:nvPicPr>
          <p:cNvPr id="31" name="Рисунок 30" descr="_klVV1L7w_I.jpg"/>
          <p:cNvPicPr>
            <a:picLocks noGrp="1" noChangeAspect="1"/>
          </p:cNvPicPr>
          <p:nvPr>
            <p:ph type="pic" sz="quarter" idx="33"/>
          </p:nvPr>
        </p:nvPicPr>
        <p:blipFill>
          <a:blip r:embed="rId7" cstate="print"/>
          <a:srcRect l="8713" r="8713"/>
          <a:stretch>
            <a:fillRect/>
          </a:stretch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4680D6A2-659C-4F76-2871-8CCB0DB2D0F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Андреева Алла Алексеевна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C5DBF302-2686-6A95-23BE-85D0CA48C0F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шведские </a:t>
            </a:r>
            <a:r>
              <a:rPr>
                <a:latin typeface="Times New Roman" pitchFamily="18" charset="0"/>
                <a:cs typeface="Times New Roman" pitchFamily="18" charset="0"/>
              </a:rPr>
              <a:t>шахматы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C57412B9-4EB1-BB82-AAF3-011784696D1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lvl="0"/>
            <a:r>
              <a:rPr lang="ru-RU" dirty="0" smtClean="0"/>
              <a:t>Усовершенствовать умения играть и попробовать что-то новое.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B7524990-3764-8CDC-683E-22FA948BBA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31821" y="3915429"/>
            <a:ext cx="3898940" cy="1207900"/>
          </a:xfrm>
        </p:spPr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шведские шахматы </a:t>
            </a:r>
            <a:r>
              <a:rPr>
                <a:latin typeface="Times New Roman" pitchFamily="18" charset="0"/>
                <a:cs typeface="Times New Roman" pitchFamily="18" charset="0"/>
              </a:rPr>
              <a:t>в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>
                <a:latin typeface="Times New Roman" pitchFamily="18" charset="0"/>
                <a:cs typeface="Times New Roman" pitchFamily="18" charset="0"/>
              </a:rPr>
              <a:t>них обычно играют с коротким контролем времени. Быстрые ходы и передача фигур производят впечатление на незнакомых с игрой людей, отсюда и название BUGHOUSE (сумасшедший дом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>
                <a:latin typeface="Times New Roman" pitchFamily="18" charset="0"/>
                <a:cs typeface="Times New Roman" pitchFamily="18" charset="0"/>
              </a:rPr>
              <a:t>Играют две команды по два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игрока. Исход игры зависит от интуиции </a:t>
            </a:r>
            <a:r>
              <a:rPr>
                <a:latin typeface="Times New Roman" pitchFamily="18" charset="0"/>
                <a:cs typeface="Times New Roman" pitchFamily="18" charset="0"/>
              </a:rPr>
              <a:t>и качества взаимодействия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игроков.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87EF43EB-B3A7-80F4-E1F2-5E3C5F10CB3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Во время игры наш мозг одновременно задействует и долговременную, и оперативную память. Игрок должен запоминать свои последующие шаги, просчитать ряд возможных ходов противника, запоминать типовые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позиции</a:t>
            </a:r>
            <a:r>
              <a:rPr>
                <a:latin typeface="Times New Roman" pitchFamily="18" charset="0"/>
                <a:cs typeface="Times New Roman" pitchFamily="18" charset="0"/>
              </a:rPr>
              <a:t>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в этом случае нетолько своей пары, но противников.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0DF0D9FC-2DAA-CB1E-182A-AA5B9EA0FD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b="1"/>
              <a:t>МАОУ "СШ № 6 им. Васюковича С. В." г. Пестово</a:t>
            </a:r>
            <a:endParaRPr/>
          </a:p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A9EF7148-92CB-9245-7C2A-579FBB8AF9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Спортивно - оздоровительная</a:t>
            </a:r>
            <a:endParaRPr smtClean="0"/>
          </a:p>
          <a:p>
            <a:endParaRPr lang="en-US" dirty="0"/>
          </a:p>
        </p:txBody>
      </p:sp>
      <p:pic>
        <p:nvPicPr>
          <p:cNvPr id="30" name="Рисунок 29" descr="Ejyl_HekvAQ.jpg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/>
          <a:srcRect t="90" b="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3052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DCF87F95-B4F4-3BA6-F8A5-D0AD74D889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Андреева Алла Алексеевна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54B68F66-90A3-9C89-C7A8-0089739530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своя игр в шахматы 2×2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E816E5-4226-821C-DA1D-229BE5087C6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Создать свою оригинальную игру.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6C64A131-85B1-E72B-076D-26A09F7DE2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Ребятам дается время пофантозировать о создании своей игры в шахматы и реализовать ее на шахматном поле.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оска, шахматы в двойном экземпляре.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A75B02AB-3F86-DEC9-8394-D1858E2696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воображения, не стандартного мышления.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Ejyl_HekvAQ.jpg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/>
          <a:srcRect t="150" b="150"/>
          <a:stretch>
            <a:fillRect/>
          </a:stretch>
        </p:blipFill>
        <p:spPr/>
      </p:pic>
      <p:pic>
        <p:nvPicPr>
          <p:cNvPr id="17" name="Рисунок 16" descr="rSNKG5EfopQ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t="133" b="133"/>
          <a:stretch>
            <a:fillRect/>
          </a:stretch>
        </p:blipFill>
        <p:spPr/>
      </p:pic>
      <p:pic>
        <p:nvPicPr>
          <p:cNvPr id="18" name="Рисунок 17" descr="M6GznMTOscc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/>
          <a:srcRect t="23075" b="23075"/>
          <a:stretch>
            <a:fillRect/>
          </a:stretch>
        </p:blipFill>
        <p:spPr/>
      </p:pic>
      <p:pic>
        <p:nvPicPr>
          <p:cNvPr id="19" name="Рисунок 18" descr="hBPfaY-NF-Q.jpg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/>
          <a:srcRect l="7659" r="7659"/>
          <a:stretch>
            <a:fillRect/>
          </a:stretch>
        </p:blipFill>
        <p:spPr/>
      </p:pic>
      <p:pic>
        <p:nvPicPr>
          <p:cNvPr id="22" name="Рисунок 21" descr="xkdMtbbE55I.jpg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/>
          <a:srcRect l="15200" r="15200"/>
          <a:stretch>
            <a:fillRect/>
          </a:stretch>
        </p:blipFill>
        <p:spPr/>
      </p:pic>
      <p:pic>
        <p:nvPicPr>
          <p:cNvPr id="21" name="Рисунок 20" descr="V0v6GNKvhac.jpg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/>
          <a:srcRect l="19629" r="19629"/>
          <a:stretch>
            <a:fillRect/>
          </a:stretch>
        </p:blipFill>
        <p:spPr/>
      </p:pic>
      <p:pic>
        <p:nvPicPr>
          <p:cNvPr id="20" name="Рисунок 19" descr="rl3W3tC8R_g.jpg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print"/>
          <a:srcRect l="16536" r="16536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6328BDC-4A91-4126-3249-5F8DFB73F5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b="1"/>
              <a:t>МАОУ "СШ № 6 им. Васюковича С. В." г. Пестово</a:t>
            </a:r>
            <a:endParaRPr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D452437E-AAD9-F411-FB34-9EED042FF8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Спортивно - оздоровительная</a:t>
            </a:r>
            <a:endParaRPr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19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6AYCwY2Rj1M.jp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/>
          <a:srcRect t="7860" b="7860"/>
          <a:stretch>
            <a:fillRect/>
          </a:stretch>
        </p:blipFill>
        <p:spPr/>
      </p:pic>
      <p:pic>
        <p:nvPicPr>
          <p:cNvPr id="21" name="Рисунок 20" descr="_pogrH6Xct8.jpg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/>
          <a:stretch>
            <a:fillRect/>
          </a:stretch>
        </p:blipFill>
        <p:spPr>
          <a:xfrm>
            <a:off x="409049" y="2710397"/>
            <a:ext cx="1296960" cy="1376418"/>
          </a:xfrm>
        </p:spPr>
      </p:pic>
      <p:pic>
        <p:nvPicPr>
          <p:cNvPr id="22" name="Рисунок 21" descr="ZHuaW_S5mfg.jpg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/>
          <a:srcRect t="3353" b="3353"/>
          <a:stretch>
            <a:fillRect/>
          </a:stretch>
        </p:blipFill>
        <p:spPr/>
      </p:pic>
      <p:pic>
        <p:nvPicPr>
          <p:cNvPr id="20" name="Рисунок 19" descr="ANMV_sKl3XU.jpg"/>
          <p:cNvPicPr>
            <a:picLocks noGrp="1" noChangeAspect="1"/>
          </p:cNvPicPr>
          <p:nvPr>
            <p:ph type="pic" sz="quarter" idx="31"/>
          </p:nvPr>
        </p:nvPicPr>
        <p:blipFill>
          <a:blip r:embed="rId5" cstate="print"/>
          <a:srcRect t="7899" b="7899"/>
          <a:stretch>
            <a:fillRect/>
          </a:stretch>
        </p:blipFill>
        <p:spPr/>
      </p:pic>
      <p:pic>
        <p:nvPicPr>
          <p:cNvPr id="19" name="Рисунок 18" descr="NB_3SLlSymI.jpg"/>
          <p:cNvPicPr>
            <a:picLocks noGrp="1" noChangeAspect="1"/>
          </p:cNvPicPr>
          <p:nvPr>
            <p:ph type="pic" sz="quarter" idx="32"/>
          </p:nvPr>
        </p:nvPicPr>
        <p:blipFill>
          <a:blip r:embed="rId6" cstate="print"/>
          <a:srcRect l="16363" r="16363"/>
          <a:stretch>
            <a:fillRect/>
          </a:stretch>
        </p:blipFill>
        <p:spPr/>
      </p:pic>
      <p:pic>
        <p:nvPicPr>
          <p:cNvPr id="18" name="Рисунок 17" descr="EeCU1Ds_wog.jpg"/>
          <p:cNvPicPr>
            <a:picLocks noGrp="1" noChangeAspect="1"/>
          </p:cNvPicPr>
          <p:nvPr>
            <p:ph type="pic" sz="quarter" idx="33"/>
          </p:nvPr>
        </p:nvPicPr>
        <p:blipFill>
          <a:blip r:embed="rId7" cstate="print"/>
          <a:srcRect t="3353" b="3353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D0034106-BC9D-B332-9664-36052AF87F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Андреева Алла Алексеевна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3FC5E13-4432-22A1-CAF0-9A990BBA79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турниры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62F5E08D-C14A-7E8A-3587-0CEE196830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Весь полученный опыт на уроках по шахматам реализовать в турнире.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оказать свои знания.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27D4DEB1-D477-B800-BA97-DCB7E11351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турниры в СК "Энергетик" по быстрым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шахматам проходят каждый месяц и в них принимют </a:t>
            </a:r>
            <a:r>
              <a:rPr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>
                <a:latin typeface="Times New Roman" pitchFamily="18" charset="0"/>
                <a:cs typeface="Times New Roman" pitchFamily="18" charset="0"/>
              </a:rPr>
              <a:t>аши обучающиеся.</a:t>
            </a:r>
            <a:endParaRPr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рганизация обучающихся.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D2607D3C-F104-1E95-3F56-095D2F7C40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1,2,3 мест, 2-й юношеский.</a:t>
            </a:r>
          </a:p>
          <a:p>
            <a:r>
              <a:rPr smtClean="0">
                <a:latin typeface="Times New Roman" pitchFamily="18" charset="0"/>
                <a:cs typeface="Times New Roman" pitchFamily="18" charset="0"/>
              </a:rPr>
              <a:t>Шахматы </a:t>
            </a:r>
            <a:r>
              <a:rPr>
                <a:latin typeface="Times New Roman" pitchFamily="18" charset="0"/>
                <a:cs typeface="Times New Roman" pitchFamily="18" charset="0"/>
              </a:rPr>
              <a:t>делают человека мудрее и дальновиднее, помогают объективно оценивать сложившуюся ситуацию, просчитывать поступки на несколько „ходов“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вперёд!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E9BB9-05B6-4CCE-C79E-BC22B50D25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b="1"/>
              <a:t>МАОУ "СШ № 6 им. Васюковича С. В." г. Пестово</a:t>
            </a:r>
            <a:endParaRPr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B0E555C-D328-139E-5952-C85794227F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Спортивно - оздоровительная</a:t>
            </a:r>
            <a:endParaRPr smtClean="0"/>
          </a:p>
          <a:p>
            <a:endParaRPr lang="en-US" dirty="0"/>
          </a:p>
        </p:txBody>
      </p:sp>
      <p:pic>
        <p:nvPicPr>
          <p:cNvPr id="16" name="Рисунок 15" descr="Ejyl_HekvAQ.jpg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/>
          <a:srcRect t="90" b="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5810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Естественно-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научнные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sh-mixejkovskaya-r66.gosweb.gosuslugi.ru/netcat_files/69/1701/W5tJsVh1CeRwh0DmGDt0ody3w6Ju7lBKYR60gVI6TDzz28S7QIYw6zWLqS2s6Xw4DzKzB9IZ1h_WvqvQcmv_HCC3_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1" b="1376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154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71"/>
          <p:cNvSpPr>
            <a:spLocks noGrp="1"/>
          </p:cNvSpPr>
          <p:nvPr>
            <p:ph type="body" sz="quarter" idx="24"/>
          </p:nvPr>
        </p:nvSpPr>
        <p:spPr bwMode="auto">
          <a:xfrm>
            <a:off x="4654062" y="704851"/>
            <a:ext cx="4076700" cy="627063"/>
          </a:xfrm>
          <a:ln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>
                <a:solidFill>
                  <a:srgbClr val="000000"/>
                </a:solidFill>
              </a:rPr>
              <a:t>Волкова Анастасия Александровна, руководитель Центра Точка роста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3" name="Text Placeholder 72"/>
          <p:cNvSpPr>
            <a:spLocks noGrp="1"/>
          </p:cNvSpPr>
          <p:nvPr>
            <p:ph type="body" sz="quarter" idx="25"/>
          </p:nvPr>
        </p:nvSpPr>
        <p:spPr bwMode="auto">
          <a:xfrm>
            <a:off x="4665785" y="2181225"/>
            <a:ext cx="4076700" cy="541338"/>
          </a:xfrm>
          <a:ln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</a:pPr>
            <a:r>
              <a:rPr>
                <a:solidFill>
                  <a:srgbClr val="000000"/>
                </a:solidFill>
              </a:rPr>
              <a:t>Проект «Лаборатория в чемодане»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4" name="Text Placeholder 7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54062" y="3021014"/>
            <a:ext cx="4076700" cy="541337"/>
          </a:xfrm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itchFamily="2" charset="2"/>
              <a:buNone/>
            </a:pPr>
            <a:r>
              <a:rPr sz="1000">
                <a:solidFill>
                  <a:schemeClr val="tx1"/>
                </a:solidFill>
              </a:rPr>
              <a:t>формировать и поддерживать интерес к занимательным наблюдениям и экспериментам для безопасного обращения с веществами, используемыми в быту.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75" name="Text Placeholder 7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30616" y="3992564"/>
            <a:ext cx="4076700" cy="1069975"/>
          </a:xfrm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</a:pPr>
            <a:r>
              <a:rPr>
                <a:solidFill>
                  <a:schemeClr val="tx1"/>
                </a:solidFill>
              </a:rPr>
              <a:t>В качестве химических реактивов используются вещества, знакомые детям: поваренная соль, питьевая сода, уксус, лимонная кислота, активированный уголь; также подойдут самые обычные вещи: посуда, вешалки, нитки, цветные карандаши, свечи, зеркало и т. д.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 Placeholder 7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29151" y="5430839"/>
            <a:ext cx="4076700" cy="1069975"/>
          </a:xfrm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>
              <a:buClr>
                <a:srgbClr val="5F153A"/>
              </a:buClr>
            </a:pPr>
            <a:r>
              <a:rPr>
                <a:solidFill>
                  <a:schemeClr val="tx1"/>
                </a:solidFill>
              </a:rPr>
              <a:t>-составлять план выполнения задач, решения проблем творческого и поискового характера, выполнения проекта совместно с учителем;</a:t>
            </a:r>
          </a:p>
          <a:p>
            <a:pPr>
              <a:buClr>
                <a:srgbClr val="5F153A"/>
              </a:buClr>
            </a:pPr>
            <a:r>
              <a:rPr>
                <a:solidFill>
                  <a:schemeClr val="tx1"/>
                </a:solidFill>
              </a:rPr>
              <a:t>- уметь пользоваться базовым химическим инвентарем, правильно использовать химические вещества как на занятиях в классе, так и в быту.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 Placeholder 69"/>
          <p:cNvSpPr>
            <a:spLocks noGrp="1"/>
          </p:cNvSpPr>
          <p:nvPr>
            <p:ph type="body" sz="quarter" idx="22"/>
          </p:nvPr>
        </p:nvSpPr>
        <p:spPr bwMode="auto">
          <a:xfrm>
            <a:off x="1798028" y="450851"/>
            <a:ext cx="2598126" cy="612775"/>
          </a:xfrm>
          <a:ln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>
                <a:solidFill>
                  <a:srgbClr val="000000"/>
                </a:solidFill>
              </a:rPr>
              <a:t>Муниципальное бюджетное общеобразовательное учреждение «Средняя школа д. Охона»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Text Placeholder 70"/>
          <p:cNvSpPr>
            <a:spLocks noGrp="1"/>
          </p:cNvSpPr>
          <p:nvPr>
            <p:ph type="body" sz="quarter" idx="23"/>
          </p:nvPr>
        </p:nvSpPr>
        <p:spPr bwMode="auto">
          <a:xfrm>
            <a:off x="1798028" y="5786439"/>
            <a:ext cx="2598126" cy="612775"/>
          </a:xfrm>
          <a:ln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>
                <a:solidFill>
                  <a:srgbClr val="000000"/>
                </a:solidFill>
              </a:rPr>
              <a:t>Естественно-научная</a:t>
            </a:r>
            <a:endParaRPr smtClean="0">
              <a:solidFill>
                <a:srgbClr val="000000"/>
              </a:solidFill>
            </a:endParaRPr>
          </a:p>
        </p:txBody>
      </p:sp>
      <p:pic>
        <p:nvPicPr>
          <p:cNvPr id="10257" name="Picture 17" descr="JAOMogys-uDdSyMnk693ALqvGNSK5wv4g6oPLPk-Ik9TMXezlV1OHSX0daqqSaJfIMbn-qlY5obh-Ezs0B_uqSiQ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0969" y="1073150"/>
            <a:ext cx="1617785" cy="25908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0258" name="Picture 18" descr="h7zW31HZkR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71751" y="1079500"/>
            <a:ext cx="1954823" cy="290353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0259" name="Picture 19" descr="ClO1pABPk3c (1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64931" y="3592514"/>
            <a:ext cx="1658815" cy="206533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0262" name="Picture 22" descr="RyW8ZVm5HhQ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391508" y="4052888"/>
            <a:ext cx="2132135" cy="17716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0657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6" b="18296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r="2053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r="4986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3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5" b="18325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3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5290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sz="quarter" idx="3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5" b="14905"/>
          <a:stretch>
            <a:fillRect/>
          </a:stretch>
        </p:blipFill>
        <p:spPr/>
      </p:pic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4680D6A2-659C-4F76-2871-8CCB0DB2D0F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 smtClean="0"/>
              <a:t>Деткова Анжелика Анатольевна, учитель биологии Центра образования естественно-научной и технологической направленностей «Точка роста» МАОУ СОШ №7 г. Боровичи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C5DBF302-2686-6A95-23BE-85D0CA48C0F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err="1" smtClean="0"/>
              <a:t>БумБаттл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C57412B9-4EB1-BB82-AAF3-011784696D1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lvl="0"/>
            <a:r>
              <a:rPr lang="ru-RU" dirty="0" smtClean="0"/>
              <a:t>Привлечение </a:t>
            </a:r>
            <a:r>
              <a:rPr lang="ru-RU" dirty="0"/>
              <a:t>внимания школьников </a:t>
            </a:r>
            <a:r>
              <a:rPr lang="ru-RU" dirty="0" smtClean="0"/>
              <a:t>к необходимости </a:t>
            </a:r>
            <a:r>
              <a:rPr lang="ru-RU" dirty="0"/>
              <a:t>сдачи макулатуры, создав в школе ящик для комплексного </a:t>
            </a:r>
            <a:r>
              <a:rPr lang="ru-RU" dirty="0" smtClean="0"/>
              <a:t>сбора макулатуры</a:t>
            </a:r>
            <a:r>
              <a:rPr lang="ru-RU" dirty="0"/>
              <a:t>.</a:t>
            </a:r>
          </a:p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7524990-3764-8CDC-683E-22FA948BBA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dirty="0" smtClean="0"/>
              <a:t>Ящик для сбора макулатуры</a:t>
            </a:r>
          </a:p>
          <a:p>
            <a:r>
              <a:rPr lang="ru-RU" dirty="0" smtClean="0"/>
              <a:t>Камера для записи мотивационного видеоролика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87EF43EB-B3A7-80F4-E1F2-5E3C5F10CB3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ru-RU" dirty="0" smtClean="0"/>
              <a:t>В результате </a:t>
            </a:r>
            <a:r>
              <a:rPr lang="en-US" dirty="0" smtClean="0"/>
              <a:t>#</a:t>
            </a:r>
            <a:r>
              <a:rPr lang="ru-RU" dirty="0" err="1" smtClean="0"/>
              <a:t>БумБаттла</a:t>
            </a:r>
            <a:r>
              <a:rPr lang="ru-RU" dirty="0" smtClean="0"/>
              <a:t>  собрано 400 кг макулатуры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DF0D9FC-2DAA-CB1E-182A-AA5B9EA0FD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sz="900" dirty="0">
                <a:cs typeface="Andalus" panose="02020603050405020304" pitchFamily="18" charset="-78"/>
              </a:rPr>
              <a:t>Муниципальное автономное общеобразовательное учреждение «Средняя общеобразовательная школа №7» г. Боровичи</a:t>
            </a:r>
            <a:endParaRPr lang="en-US" sz="9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A9EF7148-92CB-9245-7C2A-579FBB8AF9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/>
              <a:t>Естественно – научная и технологическая</a:t>
            </a:r>
            <a:endParaRPr lang="en-US" dirty="0"/>
          </a:p>
          <a:p>
            <a:endParaRPr lang="en-US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2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r="160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935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r="14404"/>
          <a:stretch>
            <a:fillRect/>
          </a:stretch>
        </p:blipFill>
        <p:spPr/>
      </p:pic>
      <p:pic>
        <p:nvPicPr>
          <p:cNvPr id="24" name="Рисунок 23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r="30872"/>
          <a:stretch>
            <a:fillRect/>
          </a:stretch>
        </p:blipFill>
        <p:spPr>
          <a:xfrm>
            <a:off x="420371" y="2298786"/>
            <a:ext cx="1296960" cy="2204081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r="17844"/>
          <a:stretch>
            <a:fillRect/>
          </a:stretch>
        </p:blipFill>
        <p:spPr/>
      </p:pic>
      <p:pic>
        <p:nvPicPr>
          <p:cNvPr id="19" name="Рисунок 18"/>
          <p:cNvPicPr>
            <a:picLocks noGrp="1" noChangeAspect="1"/>
          </p:cNvPicPr>
          <p:nvPr>
            <p:ph type="pic" sz="quarter" idx="3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r="29818"/>
          <a:stretch>
            <a:fillRect/>
          </a:stretch>
        </p:blipFill>
        <p:spPr/>
      </p:pic>
      <p:pic>
        <p:nvPicPr>
          <p:cNvPr id="18" name="Рисунок 17"/>
          <p:cNvPicPr>
            <a:picLocks noGrp="1" noChangeAspect="1"/>
          </p:cNvPicPr>
          <p:nvPr>
            <p:ph type="pic" sz="quarter" idx="3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r="17844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D0034106-BC9D-B332-9664-36052AF87F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 smtClean="0"/>
              <a:t>Архипова Юлия Сергеевна, руководитель Центра образования естественно-научной и технологической направленностей «Точка роста» МАОУ СОШ №7 г. Боровичи</a:t>
            </a:r>
          </a:p>
          <a:p>
            <a:r>
              <a:rPr lang="en-US" dirty="0" smtClean="0"/>
              <a:t>E-mail: tohkarosta7@yandex.ru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83FC5E13-4432-22A1-CAF0-9A990BBA79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Видео сборник опытов по физике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62F5E08D-C14A-7E8A-3587-0CEE196830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dirty="0" smtClean="0"/>
              <a:t>Вовлечение обучающихся в научную деятельность школы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27D4DEB1-D477-B800-BA97-DCB7E11351A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sz="1100" dirty="0" smtClean="0"/>
              <a:t>Лабораторное оборудование для проведения физических опытов</a:t>
            </a:r>
          </a:p>
          <a:p>
            <a:r>
              <a:rPr lang="ru-RU" sz="1100" dirty="0" smtClean="0"/>
              <a:t>Камера (телефон)</a:t>
            </a:r>
          </a:p>
          <a:p>
            <a:r>
              <a:rPr lang="ru-RU" sz="1100" dirty="0" smtClean="0"/>
              <a:t>Программа для монтажа видео (мы использовали приложение </a:t>
            </a:r>
            <a:r>
              <a:rPr lang="en-US" sz="1100" dirty="0" err="1" smtClean="0"/>
              <a:t>CapCut</a:t>
            </a:r>
            <a:r>
              <a:rPr lang="en-US" sz="1100" dirty="0" smtClean="0"/>
              <a:t>)</a:t>
            </a:r>
            <a:endParaRPr lang="en-US" sz="1100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D2607D3C-F104-1E95-3F56-095D2F7C40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050" dirty="0" smtClean="0"/>
              <a:t>За 6 месяцев мы сняли 12 выпусков, которые используются на уроках по предметам естественно-научного цикла в качестве средства наглядности. За время существования Сборника количество обучающихся, желающих принять участие в подготовке выпусков возросло в 10 раз. В октябре 2023 г. запускается проект «Уроки физики от </a:t>
            </a:r>
            <a:r>
              <a:rPr lang="ru-RU" sz="1050" dirty="0" err="1" smtClean="0"/>
              <a:t>фиксиков</a:t>
            </a:r>
            <a:r>
              <a:rPr lang="ru-RU" sz="1050" dirty="0" smtClean="0"/>
              <a:t>», в котором принимают участие обучающиеся 5 класса.</a:t>
            </a:r>
            <a:endParaRPr lang="en-US" sz="105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E9BB9-05B6-4CCE-C79E-BC22B50D25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sz="900" dirty="0" smtClean="0">
                <a:cs typeface="Andalus" panose="02020603050405020304" pitchFamily="18" charset="-78"/>
              </a:rPr>
              <a:t>Муниципальное автономное общеобразовательное учреждение «Средняя общеобразовательная школа №7» г. Боровичи</a:t>
            </a:r>
            <a:endParaRPr lang="en-US" sz="9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B0E555C-D328-139E-5952-C85794227F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Естественно – научная и технологическая</a:t>
            </a:r>
            <a:endParaRPr lang="en-US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2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099"/>
          <a:stretch>
            <a:fillRect/>
          </a:stretch>
        </p:blipFill>
        <p:spPr/>
      </p:pic>
      <p:pic>
        <p:nvPicPr>
          <p:cNvPr id="22" name="Рисунок 21"/>
          <p:cNvPicPr>
            <a:picLocks noGrp="1" noChangeAspect="1"/>
          </p:cNvPicPr>
          <p:nvPr>
            <p:ph type="pic" sz="quarter" idx="3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r="15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2390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биохакатон.jp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/>
          <a:srcRect t="12698" b="12698"/>
          <a:stretch>
            <a:fillRect/>
          </a:stretch>
        </p:blipFill>
        <p:spPr>
          <a:xfrm>
            <a:off x="675249" y="1270752"/>
            <a:ext cx="1729302" cy="1793493"/>
          </a:xfrm>
        </p:spPr>
      </p:pic>
      <p:sp>
        <p:nvSpPr>
          <p:cNvPr id="72" name="Text Placeholder 71">
            <a:extLst>
              <a:ext uri="{FF2B5EF4-FFF2-40B4-BE49-F238E27FC236}">
                <a16:creationId xmlns="" xmlns:a16="http://schemas.microsoft.com/office/drawing/2014/main" id="{E0319617-B278-D2DA-4D65-FEC51AF80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 smtClean="0"/>
              <a:t>Еремина Елена Валерьевна</a:t>
            </a:r>
          </a:p>
          <a:p>
            <a:r>
              <a:rPr lang="ru-RU" dirty="0" err="1" smtClean="0"/>
              <a:t>Шигорина</a:t>
            </a:r>
            <a:r>
              <a:rPr lang="ru-RU" dirty="0" smtClean="0"/>
              <a:t> </a:t>
            </a:r>
            <a:r>
              <a:rPr lang="ru-RU" smtClean="0"/>
              <a:t>Надежда Николаевна</a:t>
            </a:r>
            <a:endParaRPr lang="ru-RU" dirty="0" smtClean="0"/>
          </a:p>
          <a:p>
            <a:r>
              <a:rPr lang="ru-RU" dirty="0" smtClean="0"/>
              <a:t>Агапова Екатерина Сергеевна</a:t>
            </a:r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="" xmlns:a16="http://schemas.microsoft.com/office/drawing/2014/main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Реализация программ учебных предметов «Химия», «Биология» с использованием оборудования Центра «Точка роста»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 Placeholder 73">
            <a:extLst>
              <a:ext uri="{FF2B5EF4-FFF2-40B4-BE49-F238E27FC236}">
                <a16:creationId xmlns="" xmlns:a16="http://schemas.microsoft.com/office/drawing/2014/main" id="{AE0A2160-15F3-F000-DE9D-85D5F9C461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dirty="0" smtClean="0"/>
              <a:t>Качественное изменение процесса </a:t>
            </a:r>
            <a:r>
              <a:rPr lang="ru-RU" dirty="0"/>
              <a:t>обучения химии и биологии.</a:t>
            </a:r>
            <a:endParaRPr lang="en-US" dirty="0"/>
          </a:p>
        </p:txBody>
      </p:sp>
      <p:sp>
        <p:nvSpPr>
          <p:cNvPr id="75" name="Text Placeholder 74">
            <a:extLst>
              <a:ext uri="{FF2B5EF4-FFF2-40B4-BE49-F238E27FC236}">
                <a16:creationId xmlns="" xmlns:a16="http://schemas.microsoft.com/office/drawing/2014/main" id="{092EDE48-CB42-664C-5EB5-3A5B65F9B0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Реализация основных общеобразовательных программ по учебным предметам естественно-научной направленности возможна через использование цифровых лабораторий. Они являются совершенно новым, современным оборудованием для проведения различных школьных исследований как входящих в учебную программу, так и совершенно новых. Цифровая лаборатория полностью меняет методику и содержание экспериментальной деятельности. Анализируя результаты проведённых опытов, учащиеся убеждаются в том, что те или иные теоретические представления соответствуют или противоречат реальности.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 Placeholder 75">
            <a:extLst>
              <a:ext uri="{FF2B5EF4-FFF2-40B4-BE49-F238E27FC236}">
                <a16:creationId xmlns="" xmlns:a16="http://schemas.microsoft.com/office/drawing/2014/main" id="{4FDC16E8-528D-E98D-A958-B92903E5C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53387" y="5337880"/>
            <a:ext cx="4077375" cy="1520120"/>
          </a:xfrm>
        </p:spPr>
        <p:txBody>
          <a:bodyPr/>
          <a:lstStyle/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турнир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«Научная песочница 2023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»,  2 место</a:t>
            </a:r>
          </a:p>
          <a:p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Конкурс научно-популярного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видео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«Знаешь? Научи» Семенова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Ульяна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– финалист</a:t>
            </a:r>
          </a:p>
          <a:p>
            <a:r>
              <a:rPr lang="ru-RU" sz="9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областной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Bio-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хакатон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», 3 место</a:t>
            </a:r>
          </a:p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Всероссийский конкурс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«Первые шаги в науке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», лауреаты заочного и очного этапа.</a:t>
            </a:r>
          </a:p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Семенова </a:t>
            </a: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Ульяна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образовательной программы центра «Онфим», профильная смена «Экспериментальная химия».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первые шаги в науке 2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2589" y="1281937"/>
            <a:ext cx="1659187" cy="1793493"/>
          </a:xfrm>
        </p:spPr>
      </p:pic>
      <p:pic>
        <p:nvPicPr>
          <p:cNvPr id="24" name="Рисунок 23" descr="песочница_page-0001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/>
          <a:srcRect l="22826" r="22826"/>
          <a:stretch>
            <a:fillRect/>
          </a:stretch>
        </p:blipFill>
        <p:spPr/>
      </p:pic>
      <p:pic>
        <p:nvPicPr>
          <p:cNvPr id="23" name="Рисунок 22" descr="Сертификат  Знаешь,научи_page-0001.jpg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/>
          <a:srcRect t="14477" b="14477"/>
          <a:stretch>
            <a:fillRect/>
          </a:stretch>
        </p:blipFill>
        <p:spPr/>
      </p:pic>
      <p:pic>
        <p:nvPicPr>
          <p:cNvPr id="22" name="Рисунок 21" descr="ульяна.jpg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/>
          <a:srcRect t="12434" b="12434"/>
          <a:stretch>
            <a:fillRect/>
          </a:stretch>
        </p:blipFill>
        <p:spPr/>
      </p:pic>
      <p:pic>
        <p:nvPicPr>
          <p:cNvPr id="21" name="Рисунок 20" descr="первые шаги в науке.jpg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/>
          <a:srcRect l="21092" r="21092"/>
          <a:stretch>
            <a:fillRect/>
          </a:stretch>
        </p:blipFill>
        <p:spPr>
          <a:xfrm>
            <a:off x="387415" y="2340864"/>
            <a:ext cx="1538013" cy="2160000"/>
          </a:xfrm>
        </p:spPr>
      </p:pic>
      <p:sp>
        <p:nvSpPr>
          <p:cNvPr id="70" name="Text Placeholder 69">
            <a:extLst>
              <a:ext uri="{FF2B5EF4-FFF2-40B4-BE49-F238E27FC236}">
                <a16:creationId xmlns="" xmlns:a16="http://schemas.microsoft.com/office/drawing/2014/main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0445" y="182880"/>
            <a:ext cx="2598944" cy="896546"/>
          </a:xfrm>
        </p:spPr>
        <p:txBody>
          <a:bodyPr>
            <a:normAutofit lnSpcReduction="10000"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«Средняя общеобразовательная школа № 11 с углубленным изучением экономики и биологии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 г. Боровичи,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Боровичский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район, Новгородская область.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 Placeholder 70">
            <a:extLst>
              <a:ext uri="{FF2B5EF4-FFF2-40B4-BE49-F238E27FC236}">
                <a16:creationId xmlns="" xmlns:a16="http://schemas.microsoft.com/office/drawing/2014/main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естественно-научная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I5w9MPzAMuVswVEolWLELdP33-eg3ztX6vMTBoa5guzvBeFFSDKabboeF6PWpGuVsdmjbwRISKiS6PJocoBVFt_I.jpg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/>
          <a:srcRect t="150" b="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060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IMG_20230927_171618_edit_2481399663562509.jp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/>
          <a:srcRect t="15057" b="15057"/>
          <a:stretch>
            <a:fillRect/>
          </a:stretch>
        </p:blipFill>
        <p:spPr/>
      </p:pic>
      <p:pic>
        <p:nvPicPr>
          <p:cNvPr id="31" name="Рисунок 30" descr="IMG_20210114_084909111111111111.jpg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/>
          <a:srcRect l="18120" r="18120"/>
          <a:stretch>
            <a:fillRect/>
          </a:stretch>
        </p:blipFill>
        <p:spPr/>
      </p:pic>
      <p:pic>
        <p:nvPicPr>
          <p:cNvPr id="29" name="Рисунок 28" descr="цууау2ауа.jpg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/>
          <a:srcRect t="4369" b="4369"/>
          <a:stretch>
            <a:fillRect/>
          </a:stretch>
        </p:blipFill>
        <p:spPr/>
      </p:pic>
      <p:pic>
        <p:nvPicPr>
          <p:cNvPr id="26" name="Рисунок 25" descr="1.jpg"/>
          <p:cNvPicPr>
            <a:picLocks noGrp="1" noChangeAspect="1"/>
          </p:cNvPicPr>
          <p:nvPr>
            <p:ph type="pic" sz="quarter" idx="31"/>
          </p:nvPr>
        </p:nvPicPr>
        <p:blipFill>
          <a:blip r:embed="rId5"/>
          <a:srcRect t="7899" b="7899"/>
          <a:stretch>
            <a:fillRect/>
          </a:stretch>
        </p:blipFill>
        <p:spPr/>
      </p:pic>
      <p:pic>
        <p:nvPicPr>
          <p:cNvPr id="25" name="Рисунок 24" descr="Лого без фона чёрный.png"/>
          <p:cNvPicPr>
            <a:picLocks noGrp="1" noChangeAspect="1"/>
          </p:cNvPicPr>
          <p:nvPr>
            <p:ph type="pic" sz="quarter" idx="32"/>
          </p:nvPr>
        </p:nvPicPr>
        <p:blipFill>
          <a:blip r:embed="rId6" cstate="print"/>
          <a:srcRect l="25537" r="25537"/>
          <a:stretch>
            <a:fillRect/>
          </a:stretch>
        </p:blipFill>
        <p:spPr/>
      </p:pic>
      <p:pic>
        <p:nvPicPr>
          <p:cNvPr id="24" name="Рисунок 23" descr="Цветной без фона_.png"/>
          <p:cNvPicPr>
            <a:picLocks noGrp="1" noChangeAspect="1"/>
          </p:cNvPicPr>
          <p:nvPr>
            <p:ph type="pic" sz="quarter" idx="33"/>
          </p:nvPr>
        </p:nvPicPr>
        <p:blipFill>
          <a:blip r:embed="rId7" cstate="print"/>
          <a:srcRect t="7334" b="7334"/>
          <a:stretch>
            <a:fillRect/>
          </a:stretch>
        </p:blipFill>
        <p:spPr/>
      </p:pic>
      <p:sp>
        <p:nvSpPr>
          <p:cNvPr id="62" name="Text Placeholder 61">
            <a:extLst>
              <a:ext uri="{FF2B5EF4-FFF2-40B4-BE49-F238E27FC236}">
                <a16:creationId xmlns="" xmlns:a16="http://schemas.microsoft.com/office/drawing/2014/main" id="{3A4003A5-6A61-2A2E-8D1D-AB1B87549D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Левушева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Наталья Андреевна –руководитель Центра «Точка Роста»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89052900178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="" xmlns:a16="http://schemas.microsoft.com/office/drawing/2014/main" id="{F21E48C8-3AF6-ED67-0F96-FC43EB0AFF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Проект "</a:t>
            </a:r>
            <a:r>
              <a:rPr>
                <a:latin typeface="Times New Roman" pitchFamily="18" charset="0"/>
                <a:cs typeface="Times New Roman" pitchFamily="18" charset="0"/>
              </a:rPr>
              <a:t>Фирменный стиль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школы"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Placeholder 63">
            <a:extLst>
              <a:ext uri="{FF2B5EF4-FFF2-40B4-BE49-F238E27FC236}">
                <a16:creationId xmlns="" xmlns:a16="http://schemas.microsoft.com/office/drawing/2014/main" id="{B30D1398-80AB-3C96-1FB4-7CFAA0D45B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Создание бренда, отражающего особенности и индивидуальность образовательного процесса в МАОУ "СШ №1 им.М.Аверина"</a:t>
            </a:r>
          </a:p>
          <a:p>
            <a:pPr lvl="0"/>
            <a:endParaRPr lang="ru-RU" dirty="0"/>
          </a:p>
          <a:p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="" xmlns:a16="http://schemas.microsoft.com/office/drawing/2014/main" id="{A4F6CC3E-02D0-93A6-54AA-369F7A03933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44562" y="3915429"/>
            <a:ext cx="3877408" cy="1104247"/>
          </a:xfrm>
        </p:spPr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Проект "Фирменный стиль"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>
                <a:latin typeface="Times New Roman" pitchFamily="18" charset="0"/>
                <a:cs typeface="Times New Roman" pitchFamily="18" charset="0"/>
              </a:rPr>
              <a:t>направлен на создание дизайнерского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продукта и </a:t>
            </a:r>
            <a:r>
              <a:rPr>
                <a:latin typeface="Times New Roman" pitchFamily="18" charset="0"/>
                <a:cs typeface="Times New Roman" pitchFamily="18" charset="0"/>
              </a:rPr>
              <a:t>получение практического опыта создания полиграфической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продукции и использование </a:t>
            </a:r>
            <a:r>
              <a:rPr>
                <a:latin typeface="Times New Roman" pitchFamily="18" charset="0"/>
                <a:cs typeface="Times New Roman" pitchFamily="18" charset="0"/>
              </a:rPr>
              <a:t>3-D принтера для печати символа школы(Сова). Оборудование: ноутбук, цветной принтер, 3-D принтер. Программы проекта: «Графика и дизайн», «Дизайн на ПК», «Создание полиграфических </a:t>
            </a:r>
            <a:r>
              <a:rPr/>
              <a:t>изданий», «Мультимедиа Технологии».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6" name="Text Placeholder 65">
            <a:extLst>
              <a:ext uri="{FF2B5EF4-FFF2-40B4-BE49-F238E27FC236}">
                <a16:creationId xmlns="" xmlns:a16="http://schemas.microsoft.com/office/drawing/2014/main" id="{C92E55F2-0F97-1F92-38A8-C76CE634F5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31821" y="5337880"/>
            <a:ext cx="3898940" cy="1186745"/>
          </a:xfrm>
        </p:spPr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В ходе реализации проекта были разработаны дизайн эмблемы школы, символ школы(Сова),дизайн визитной карточки (лицевая и оборотная сторона), мокап визитной карточки, шаблон дипломов и грамот, шаблон презентаций,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напечатанные на </a:t>
            </a:r>
            <a:r>
              <a:rPr>
                <a:latin typeface="Times New Roman" pitchFamily="18" charset="0"/>
                <a:cs typeface="Times New Roman" pitchFamily="18" charset="0"/>
              </a:rPr>
              <a:t>3-D принтере символ школы в виде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сов,герб,шрифт,цвета.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0" name="Text Placeholder 59">
            <a:extLst>
              <a:ext uri="{FF2B5EF4-FFF2-40B4-BE49-F238E27FC236}">
                <a16:creationId xmlns="" xmlns:a16="http://schemas.microsoft.com/office/drawing/2014/main" id="{B3E2F51B-91AE-0630-9A69-B727FD6A8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7848" y="451384"/>
            <a:ext cx="2870867" cy="612000"/>
          </a:xfrm>
        </p:spPr>
        <p:txBody>
          <a:bodyPr>
            <a:normAutofit lnSpcReduction="10000"/>
          </a:bodyPr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"Средняя школа № 1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им.М.Аверина"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1" name="Text Placeholder 60">
            <a:extLst>
              <a:ext uri="{FF2B5EF4-FFF2-40B4-BE49-F238E27FC236}">
                <a16:creationId xmlns="" xmlns:a16="http://schemas.microsoft.com/office/drawing/2014/main" id="{BAF3CE51-FA98-0817-EB2E-C5800A5D6C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Цифровая направленность </a:t>
            </a:r>
            <a:endParaRPr lang="en-US" dirty="0"/>
          </a:p>
        </p:txBody>
      </p:sp>
      <p:pic>
        <p:nvPicPr>
          <p:cNvPr id="22" name="Рисунок 21" descr="IMG_20230927_1712291111.jpg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/>
          <a:srcRect t="75" b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958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71">
            <a:extLst>
              <a:ext uri="{FF2B5EF4-FFF2-40B4-BE49-F238E27FC236}">
                <a16:creationId xmlns:a16="http://schemas.microsoft.com/office/drawing/2014/main" xmlns="" id="{E0319617-B278-D2DA-4D65-FEC51AF80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 smtClean="0"/>
              <a:t>Степанова Лидия Борисовна, т.+79116176890</a:t>
            </a:r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xmlns="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Открытый областной </a:t>
            </a:r>
            <a:r>
              <a:rPr lang="en-US" dirty="0" smtClean="0"/>
              <a:t>Bio-</a:t>
            </a:r>
            <a:r>
              <a:rPr lang="ru-RU" dirty="0" err="1" smtClean="0"/>
              <a:t>хакатон</a:t>
            </a:r>
            <a:endParaRPr lang="en-US" dirty="0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xmlns="" id="{AE0A2160-15F3-F000-DE9D-85D5F9C461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dirty="0" smtClean="0"/>
              <a:t>Создать монохромный цветник непрерывного цветения</a:t>
            </a:r>
            <a:endParaRPr lang="en-US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xmlns="" id="{092EDE48-CB42-664C-5EB5-3A5B65F9B0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900" dirty="0"/>
              <a:t>Сделать клумбу своими руками так, чтобы она цвела с ранней весны до заморозков, оставаясь декоративной даже в зимний </a:t>
            </a:r>
            <a:r>
              <a:rPr lang="ru-RU" sz="900" dirty="0" smtClean="0"/>
              <a:t>сезон.</a:t>
            </a:r>
            <a:r>
              <a:rPr lang="ru-RU" sz="900" dirty="0"/>
              <a:t> </a:t>
            </a:r>
            <a:r>
              <a:rPr lang="ru-RU" sz="900" dirty="0" smtClean="0"/>
              <a:t>Нужно </a:t>
            </a:r>
            <a:r>
              <a:rPr lang="ru-RU" sz="900" dirty="0"/>
              <a:t>исследовать место, где будет находиться клумба из многолетников. Исследования должны включать в себя анализ почвы, освещенности отдельных частей цветника, наличие уклона в какую-то сторону</a:t>
            </a:r>
            <a:r>
              <a:rPr lang="ru-RU" sz="900" dirty="0" smtClean="0"/>
              <a:t>. </a:t>
            </a:r>
            <a:r>
              <a:rPr lang="ru-RU" sz="900" dirty="0"/>
              <a:t>Перед тем как сделать цветник, придется начертить его схему</a:t>
            </a:r>
            <a:r>
              <a:rPr lang="ru-RU" sz="900" dirty="0" smtClean="0"/>
              <a:t>.</a:t>
            </a:r>
            <a:r>
              <a:rPr lang="ru-RU" sz="900" dirty="0"/>
              <a:t> </a:t>
            </a:r>
            <a:r>
              <a:rPr lang="ru-RU" sz="900" dirty="0" smtClean="0"/>
              <a:t>Подобрать растения, удовлетворяющие требованиям и соответствующие схеме. Продумать способы полива и подкормок растений </a:t>
            </a:r>
            <a:r>
              <a:rPr lang="ru-RU" sz="900" smtClean="0"/>
              <a:t>в цветнике.</a:t>
            </a:r>
            <a:endParaRPr lang="en-US" sz="900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xmlns="" id="{4FDC16E8-528D-E98D-A958-B92903E5C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ru-RU" dirty="0" smtClean="0"/>
              <a:t>Работа отмечена дипломом за 2 место</a:t>
            </a:r>
            <a:endParaRPr lang="en-US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r="12816"/>
          <a:stretch>
            <a:fillRect/>
          </a:stretch>
        </p:blipFill>
        <p:spPr/>
      </p:pic>
      <p:pic>
        <p:nvPicPr>
          <p:cNvPr id="4" name="Рисунок 3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0" r="23330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2502589" y="3804610"/>
            <a:ext cx="1659187" cy="1805571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4" b="14614"/>
          <a:stretch>
            <a:fillRect/>
          </a:stretch>
        </p:blipFill>
        <p:spPr>
          <a:xfrm>
            <a:off x="763473" y="3796616"/>
            <a:ext cx="1664775" cy="1805571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1" r="21411"/>
          <a:stretch>
            <a:fillRect/>
          </a:stretch>
        </p:blipFill>
        <p:spPr/>
      </p:pic>
      <p:pic>
        <p:nvPicPr>
          <p:cNvPr id="2" name="Рисунок 1"/>
          <p:cNvPicPr>
            <a:picLocks noGrp="1" noChangeAspect="1"/>
          </p:cNvPicPr>
          <p:nvPr>
            <p:ph type="pic" sz="quarter" idx="2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12698"/>
          <a:stretch>
            <a:fillRect/>
          </a:stretch>
        </p:blipFill>
        <p:spPr>
          <a:xfrm>
            <a:off x="770775" y="1228223"/>
            <a:ext cx="1664775" cy="1793493"/>
          </a:xfrm>
        </p:spPr>
      </p:pic>
      <p:sp>
        <p:nvSpPr>
          <p:cNvPr id="70" name="Text Placeholder 69">
            <a:extLst>
              <a:ext uri="{FF2B5EF4-FFF2-40B4-BE49-F238E27FC236}">
                <a16:creationId xmlns:a16="http://schemas.microsoft.com/office/drawing/2014/main" xmlns="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sz="1000" dirty="0" smtClean="0"/>
              <a:t>Муниципальное автономное общеобразовательное учреждение «Средняя общеобразовательная школа </a:t>
            </a:r>
            <a:r>
              <a:rPr lang="ru-RU" sz="1000" dirty="0" err="1" smtClean="0"/>
              <a:t>д.Ёгла</a:t>
            </a:r>
            <a:r>
              <a:rPr lang="ru-RU" sz="1000" dirty="0" smtClean="0"/>
              <a:t>»</a:t>
            </a:r>
            <a:endParaRPr lang="en-US" sz="1000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xmlns="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Естественно-научная направленность</a:t>
            </a:r>
            <a:endParaRPr lang="en-US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" b="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082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287BCDAF-88B9-331D-02FA-4F09085D58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16016" y="692696"/>
            <a:ext cx="4077375" cy="648072"/>
          </a:xfrm>
        </p:spPr>
        <p:txBody>
          <a:bodyPr/>
          <a:lstStyle/>
          <a:p>
            <a:r>
              <a:rPr lang="ru-RU" dirty="0" smtClean="0"/>
              <a:t>Никитина  Людмила Яковлевна</a:t>
            </a:r>
          </a:p>
          <a:p>
            <a:r>
              <a:rPr lang="en-US" dirty="0"/>
              <a:t>mila.nikitina.1971@mail.ru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1412A401-0F5A-CB2D-F97D-4F7557BE4B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53386" y="2128000"/>
            <a:ext cx="4077375" cy="652927"/>
          </a:xfrm>
        </p:spPr>
        <p:txBody>
          <a:bodyPr/>
          <a:lstStyle/>
          <a:p>
            <a:r>
              <a:rPr lang="ru-RU" dirty="0" smtClean="0"/>
              <a:t>Интеграция любознательности младших школьников с научной увлеченностью детей подросткового возраста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4059078B-EFF1-E52C-E78E-7311607B850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53387" y="3021715"/>
            <a:ext cx="4077375" cy="551301"/>
          </a:xfrm>
        </p:spPr>
        <p:txBody>
          <a:bodyPr/>
          <a:lstStyle/>
          <a:p>
            <a:pPr lvl="0"/>
            <a:r>
              <a:rPr lang="ru-RU" dirty="0" smtClean="0"/>
              <a:t>Формирование  у детей разного  школьного возраста: исследовательских умений, благодаря </a:t>
            </a:r>
            <a:r>
              <a:rPr lang="ru-RU" dirty="0"/>
              <a:t>устойчивой мотивации к изучению физики </a:t>
            </a:r>
          </a:p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xmlns="" id="{5F88B411-15E5-5EAE-494A-DC10D98645D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44008" y="4005064"/>
            <a:ext cx="4077375" cy="1051109"/>
          </a:xfrm>
        </p:spPr>
        <p:txBody>
          <a:bodyPr/>
          <a:lstStyle/>
          <a:p>
            <a:r>
              <a:rPr lang="ru-RU" dirty="0" smtClean="0"/>
              <a:t>Оборудование Точки Роста  кабинета физики,, цифровые  лаборатории. ноутбуки, проектор</a:t>
            </a:r>
          </a:p>
          <a:p>
            <a:r>
              <a:rPr lang="ru-RU" dirty="0" smtClean="0"/>
              <a:t>Занятиях </a:t>
            </a:r>
            <a:r>
              <a:rPr lang="ru-RU" dirty="0"/>
              <a:t>кружка  Занимательная физика» во 2-х </a:t>
            </a:r>
            <a:r>
              <a:rPr lang="ru-RU" dirty="0" err="1"/>
              <a:t>кл</a:t>
            </a:r>
            <a:r>
              <a:rPr lang="ru-RU" dirty="0"/>
              <a:t> и </a:t>
            </a:r>
            <a:r>
              <a:rPr lang="ru-RU" dirty="0" smtClean="0"/>
              <a:t> </a:t>
            </a:r>
            <a:r>
              <a:rPr lang="ru-RU" dirty="0"/>
              <a:t>по программе внеурочной деятельности «</a:t>
            </a:r>
            <a:r>
              <a:rPr lang="ru-RU" dirty="0" err="1"/>
              <a:t>Экспериментарий</a:t>
            </a:r>
            <a:r>
              <a:rPr lang="ru-RU" dirty="0"/>
              <a:t> по физике</a:t>
            </a:r>
            <a:r>
              <a:rPr lang="ru-RU" dirty="0" smtClean="0"/>
              <a:t>» в 7 </a:t>
            </a:r>
            <a:r>
              <a:rPr lang="ru-RU" dirty="0" err="1" smtClean="0"/>
              <a:t>кл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 smtClean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xmlns="" id="{8117C049-91EC-7226-82A9-3B391FEF25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ru-RU" dirty="0" smtClean="0"/>
              <a:t>Участие в муниципальной конференции «Наука. Культура. Образование» с исследовательской работа «Физика в игрушках»</a:t>
            </a:r>
          </a:p>
          <a:p>
            <a:r>
              <a:rPr lang="ru-RU" dirty="0" smtClean="0"/>
              <a:t>Проведение  научного круглого стола 2кл и 7 </a:t>
            </a:r>
            <a:r>
              <a:rPr lang="ru-RU" dirty="0" err="1" smtClean="0"/>
              <a:t>кл</a:t>
            </a:r>
            <a:r>
              <a:rPr lang="ru-RU" dirty="0" smtClean="0"/>
              <a:t> в виде «Игровой гостиной» </a:t>
            </a:r>
          </a:p>
          <a:p>
            <a:endParaRPr lang="en-US" dirty="0"/>
          </a:p>
        </p:txBody>
      </p:sp>
      <p:pic>
        <p:nvPicPr>
          <p:cNvPr id="31" name="Рисунок 30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r="15257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" b="9202"/>
          <a:stretch>
            <a:fillRect/>
          </a:stretch>
        </p:blipFill>
        <p:spPr>
          <a:xfrm>
            <a:off x="2501900" y="3808413"/>
            <a:ext cx="1660525" cy="1806575"/>
          </a:xfrm>
        </p:spPr>
      </p:pic>
      <p:pic>
        <p:nvPicPr>
          <p:cNvPr id="2" name="Рисунок 1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r="15188"/>
          <a:stretch>
            <a:fillRect/>
          </a:stretch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5CADEF04-E626-5079-681E-79A7683B5F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72526" y="0"/>
            <a:ext cx="2728035" cy="1063384"/>
          </a:xfrm>
        </p:spPr>
        <p:txBody>
          <a:bodyPr/>
          <a:lstStyle/>
          <a:p>
            <a:r>
              <a:rPr lang="ru-RU" b="1" dirty="0" smtClean="0"/>
              <a:t>Муниципальное автономное образовательное учреждение «Средняя школа п.Парфино» </a:t>
            </a:r>
            <a:r>
              <a:rPr b="1" smtClean="0"/>
              <a:t>Парфинского муниципального района</a:t>
            </a:r>
            <a:endParaRPr lang="en-US" b="1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0D7BBA84-4FCE-949C-9400-A78E593FB5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Естественно-научное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" b="482"/>
          <a:stretch>
            <a:fillRect/>
          </a:stretch>
        </p:blipFill>
        <p:spPr/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r="15188"/>
          <a:stretch>
            <a:fillRect/>
          </a:stretch>
        </p:blipFill>
        <p:spPr>
          <a:xfrm>
            <a:off x="683568" y="1196752"/>
            <a:ext cx="1664775" cy="1793493"/>
          </a:xfrm>
          <a:custGeom>
            <a:avLst/>
            <a:gdLst>
              <a:gd name="connsiteX0" fmla="*/ 1803506 w 1803506"/>
              <a:gd name="connsiteY0" fmla="*/ 0 h 1793493"/>
              <a:gd name="connsiteX1" fmla="*/ 1803506 w 1803506"/>
              <a:gd name="connsiteY1" fmla="*/ 1531942 h 1793493"/>
              <a:gd name="connsiteX2" fmla="*/ 1333843 w 1803506"/>
              <a:gd name="connsiteY2" fmla="*/ 1793493 h 1793493"/>
              <a:gd name="connsiteX3" fmla="*/ 0 w 1803506"/>
              <a:gd name="connsiteY3" fmla="*/ 1027522 h 1793493"/>
              <a:gd name="connsiteX4" fmla="*/ 1803506 w 1803506"/>
              <a:gd name="connsiteY4" fmla="*/ 0 h 179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3506" h="1793493">
                <a:moveTo>
                  <a:pt x="1803506" y="0"/>
                </a:moveTo>
                <a:cubicBezTo>
                  <a:pt x="1803506" y="0"/>
                  <a:pt x="1803506" y="0"/>
                  <a:pt x="1803506" y="1531942"/>
                </a:cubicBezTo>
                <a:cubicBezTo>
                  <a:pt x="1625034" y="1550624"/>
                  <a:pt x="1446562" y="1644035"/>
                  <a:pt x="1333843" y="1793493"/>
                </a:cubicBezTo>
                <a:cubicBezTo>
                  <a:pt x="1333843" y="1793493"/>
                  <a:pt x="1333843" y="1793493"/>
                  <a:pt x="0" y="1027522"/>
                </a:cubicBezTo>
                <a:cubicBezTo>
                  <a:pt x="375731" y="429691"/>
                  <a:pt x="1042652" y="18682"/>
                  <a:pt x="1803506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8" b="9318"/>
          <a:stretch>
            <a:fillRect/>
          </a:stretch>
        </p:blipFill>
        <p:spPr/>
      </p:pic>
      <p:pic>
        <p:nvPicPr>
          <p:cNvPr id="21" name="Рисунок 20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5" r="23305"/>
          <a:stretch>
            <a:fillRect/>
          </a:stretch>
        </p:blipFill>
        <p:spPr/>
      </p:pic>
      <p:pic>
        <p:nvPicPr>
          <p:cNvPr id="2057" name="Рисунок 2056"/>
          <p:cNvPicPr>
            <a:picLocks noGrp="1" noChangeAspect="1"/>
          </p:cNvPicPr>
          <p:nvPr>
            <p:ph type="pic" sz="quarter" idx="16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26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98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71">
            <a:extLst>
              <a:ext uri="{FF2B5EF4-FFF2-40B4-BE49-F238E27FC236}">
                <a16:creationId xmlns:a16="http://schemas.microsoft.com/office/drawing/2014/main" xmlns="" id="{E0319617-B278-D2DA-4D65-FEC51AF80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53387" y="705551"/>
            <a:ext cx="4077375" cy="1003328"/>
          </a:xfrm>
        </p:spPr>
        <p:txBody>
          <a:bodyPr/>
          <a:lstStyle/>
          <a:p>
            <a:r>
              <a:rPr lang="ru-RU" dirty="0" err="1"/>
              <a:t>Евлахин</a:t>
            </a:r>
            <a:r>
              <a:rPr lang="ru-RU" dirty="0"/>
              <a:t> Семён Алексеевич, ученик 9 класса, </a:t>
            </a:r>
          </a:p>
          <a:p>
            <a:r>
              <a:rPr lang="ru-RU" dirty="0"/>
              <a:t>Руководитель Шахова Наталья Алексеевна, учитель физики</a:t>
            </a:r>
          </a:p>
          <a:p>
            <a:r>
              <a:rPr lang="en-US" dirty="0"/>
              <a:t>E-mail: </a:t>
            </a:r>
            <a:r>
              <a:rPr lang="en-US" dirty="0">
                <a:hlinkClick r:id="rId2"/>
              </a:rPr>
              <a:t>shahova63@yandex.ru</a:t>
            </a:r>
            <a:r>
              <a:rPr lang="ru-RU" dirty="0"/>
              <a:t>,</a:t>
            </a:r>
            <a:r>
              <a:rPr lang="en-US" dirty="0"/>
              <a:t> </a:t>
            </a:r>
            <a:r>
              <a:rPr lang="ru-RU" dirty="0"/>
              <a:t>Тел.</a:t>
            </a:r>
            <a:r>
              <a:rPr lang="en-US" dirty="0"/>
              <a:t> 89211955696</a:t>
            </a: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xmlns="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Исследовательский проект «Исследование температуры плавления льда»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xmlns="" id="{AE0A2160-15F3-F000-DE9D-85D5F9C461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dirty="0"/>
              <a:t>Исследовать зависимость температуры от времени при плавлении </a:t>
            </a:r>
            <a:endParaRPr lang="en-US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xmlns="" id="{092EDE48-CB42-664C-5EB5-3A5B65F9B0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dirty="0"/>
              <a:t>В процессе работы выполнено: наблюдение за процессом плавления льда; по результатам экспериментов с помощью цифровой лаборатории получен график плавления; проведён анализ графика; выяснено, что  гипотеза была не верна.</a:t>
            </a:r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xmlns="" id="{4FDC16E8-528D-E98D-A958-B92903E5C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ru-RU" dirty="0"/>
              <a:t>1. Во время плавления льда температура не меняется. </a:t>
            </a:r>
          </a:p>
          <a:p>
            <a:r>
              <a:rPr lang="ru-RU" dirty="0"/>
              <a:t>2. Поскольку вода использовалась водопроводная, а не дистиллированная, то температура плавления льда оказалась не 0</a:t>
            </a:r>
            <a:r>
              <a:rPr lang="ru-RU" baseline="30000" dirty="0"/>
              <a:t>0</a:t>
            </a:r>
            <a:r>
              <a:rPr lang="ru-RU" dirty="0"/>
              <a:t>С , а -0,5</a:t>
            </a:r>
            <a:r>
              <a:rPr lang="ru-RU" baseline="30000" dirty="0"/>
              <a:t>0</a:t>
            </a:r>
            <a:r>
              <a:rPr lang="ru-RU" dirty="0"/>
              <a:t>С, так как в воде растворены различные примеси.</a:t>
            </a:r>
          </a:p>
          <a:p>
            <a:r>
              <a:rPr lang="ru-RU" dirty="0"/>
              <a:t>3. Получен график зависимости температуры от времени при плавлении вещества.</a:t>
            </a:r>
          </a:p>
          <a:p>
            <a:pPr lvl="0">
              <a:lnSpc>
                <a:spcPct val="80000"/>
              </a:lnSpc>
              <a:defRPr/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xmlns="" id="{EC2A9119-1CC4-D004-54CA-9F8389C308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xmlns="" id="{45E5E397-C794-DDFD-02A9-EDEB375367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xmlns="" id="{2134F586-A5C2-960A-2B38-B4750268B6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xmlns="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Муниципальное автономное общеобразовательное учреждение «</a:t>
            </a:r>
            <a:r>
              <a:rPr lang="ru-RU" dirty="0" err="1"/>
              <a:t>Ямникская</a:t>
            </a:r>
            <a:r>
              <a:rPr lang="ru-RU" dirty="0"/>
              <a:t> средняя школа», д. Ямник Демянского района</a:t>
            </a:r>
            <a:endParaRPr lang="en-US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xmlns="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/>
              <a:t>естественно-научная</a:t>
            </a:r>
            <a:endParaRPr lang="en-US" dirty="0"/>
          </a:p>
        </p:txBody>
      </p:sp>
      <p:pic>
        <p:nvPicPr>
          <p:cNvPr id="16" name="Picture 4" descr="https://sun9-43.userapi.com/impg/yI-s0zleseQq-1iznMUzMXzxWTKTW6GCA6ehhg/yMfVbbPaiSc.jpg?size=1200x1600&amp;quality=95&amp;sign=646c934f09dd7729e3eb06cbe86af1bf&amp;type=album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/>
          <a:srcRect t="12434" b="12434"/>
          <a:stretch>
            <a:fillRect/>
          </a:stretch>
        </p:blipFill>
        <p:spPr bwMode="auto">
          <a:xfrm>
            <a:off x="576538" y="3478914"/>
            <a:ext cx="1664775" cy="1805571"/>
          </a:xfrm>
          <a:prstGeom prst="rect">
            <a:avLst/>
          </a:prstGeom>
          <a:noFill/>
        </p:spPr>
      </p:pic>
      <p:pic>
        <p:nvPicPr>
          <p:cNvPr id="17" name="Picture 4" descr="https://sun9-43.userapi.com/impg/yI-s0zleseQq-1iznMUzMXzxWTKTW6GCA6ehhg/yMfVbbPaiSc.jpg?size=1200x1600&amp;quality=95&amp;sign=646c934f09dd7729e3eb06cbe86af1bf&amp;type=album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 cstate="print"/>
          <a:srcRect t="12301" b="12301"/>
          <a:stretch>
            <a:fillRect/>
          </a:stretch>
        </p:blipFill>
        <p:spPr bwMode="auto">
          <a:xfrm>
            <a:off x="2671209" y="1926538"/>
            <a:ext cx="1659187" cy="1805571"/>
          </a:xfrm>
          <a:prstGeom prst="rect">
            <a:avLst/>
          </a:prstGeom>
          <a:noFill/>
        </p:spPr>
      </p:pic>
      <p:pic>
        <p:nvPicPr>
          <p:cNvPr id="23" name="Рисунок 22"/>
          <p:cNvPicPr>
            <a:picLocks noGrp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0" b="12720"/>
          <a:stretch>
            <a:fillRect/>
          </a:stretch>
        </p:blipFill>
        <p:spPr bwMode="auto">
          <a:xfrm>
            <a:off x="687235" y="1518008"/>
            <a:ext cx="1664775" cy="1793493"/>
          </a:xfrm>
          <a:prstGeom prst="rect">
            <a:avLst/>
          </a:prstGeom>
          <a:noFill/>
        </p:spPr>
      </p:pic>
      <p:grpSp>
        <p:nvGrpSpPr>
          <p:cNvPr id="40" name="Group 63418"/>
          <p:cNvGrpSpPr>
            <a:grpSpLocks noGrp="1"/>
          </p:cNvGrpSpPr>
          <p:nvPr/>
        </p:nvGrpSpPr>
        <p:grpSpPr>
          <a:xfrm>
            <a:off x="1948962" y="2890839"/>
            <a:ext cx="978877" cy="1057275"/>
            <a:chOff x="0" y="0"/>
            <a:chExt cx="3831336" cy="1988820"/>
          </a:xfrm>
        </p:grpSpPr>
        <p:sp>
          <p:nvSpPr>
            <p:cNvPr id="41" name="Shape 72461"/>
            <p:cNvSpPr/>
            <p:nvPr/>
          </p:nvSpPr>
          <p:spPr>
            <a:xfrm>
              <a:off x="0" y="0"/>
              <a:ext cx="3831336" cy="1988820"/>
            </a:xfrm>
            <a:custGeom>
              <a:avLst/>
              <a:gdLst/>
              <a:ahLst/>
              <a:cxnLst/>
              <a:rect l="0" t="0" r="0" b="0"/>
              <a:pathLst>
                <a:path w="3831336" h="1988820">
                  <a:moveTo>
                    <a:pt x="0" y="0"/>
                  </a:moveTo>
                  <a:lnTo>
                    <a:pt x="3831336" y="0"/>
                  </a:lnTo>
                  <a:lnTo>
                    <a:pt x="3831336" y="1988820"/>
                  </a:lnTo>
                  <a:lnTo>
                    <a:pt x="0" y="1988820"/>
                  </a:lnTo>
                  <a:lnTo>
                    <a:pt x="0" y="0"/>
                  </a:lnTo>
                </a:path>
              </a:pathLst>
            </a:custGeom>
            <a:solidFill>
              <a:srgbClr val="181717">
                <a:alpha val="14117"/>
              </a:srgbClr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Shape 72462"/>
            <p:cNvSpPr/>
            <p:nvPr/>
          </p:nvSpPr>
          <p:spPr>
            <a:xfrm>
              <a:off x="65885" y="14049"/>
              <a:ext cx="3689998" cy="1845005"/>
            </a:xfrm>
            <a:custGeom>
              <a:avLst/>
              <a:gdLst/>
              <a:ahLst/>
              <a:cxnLst/>
              <a:rect l="0" t="0" r="0" b="0"/>
              <a:pathLst>
                <a:path w="3689998" h="1845005">
                  <a:moveTo>
                    <a:pt x="0" y="0"/>
                  </a:moveTo>
                  <a:lnTo>
                    <a:pt x="3689998" y="0"/>
                  </a:lnTo>
                  <a:lnTo>
                    <a:pt x="3689998" y="1845005"/>
                  </a:lnTo>
                  <a:lnTo>
                    <a:pt x="0" y="1845005"/>
                  </a:lnTo>
                  <a:lnTo>
                    <a:pt x="0" y="0"/>
                  </a:lnTo>
                </a:path>
              </a:pathLst>
            </a:custGeom>
            <a:solidFill>
              <a:srgbClr val="FFFEFD"/>
            </a:solidFill>
            <a:ln w="3264" cap="flat" cmpd="sng" algn="ctr">
              <a:solidFill>
                <a:srgbClr val="999A9A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Shape 9436"/>
            <p:cNvSpPr/>
            <p:nvPr/>
          </p:nvSpPr>
          <p:spPr>
            <a:xfrm>
              <a:off x="272750" y="920300"/>
              <a:ext cx="216916" cy="250558"/>
            </a:xfrm>
            <a:custGeom>
              <a:avLst/>
              <a:gdLst/>
              <a:ahLst/>
              <a:cxnLst/>
              <a:rect l="0" t="0" r="0" b="0"/>
              <a:pathLst>
                <a:path w="216916" h="250558">
                  <a:moveTo>
                    <a:pt x="0" y="0"/>
                  </a:moveTo>
                  <a:lnTo>
                    <a:pt x="216916" y="0"/>
                  </a:lnTo>
                  <a:lnTo>
                    <a:pt x="216916" y="72314"/>
                  </a:lnTo>
                  <a:lnTo>
                    <a:pt x="149619" y="72314"/>
                  </a:lnTo>
                  <a:lnTo>
                    <a:pt x="149619" y="250558"/>
                  </a:lnTo>
                  <a:lnTo>
                    <a:pt x="67297" y="250558"/>
                  </a:lnTo>
                  <a:lnTo>
                    <a:pt x="67297" y="72314"/>
                  </a:lnTo>
                  <a:lnTo>
                    <a:pt x="0" y="72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Shape 9437"/>
            <p:cNvSpPr/>
            <p:nvPr/>
          </p:nvSpPr>
          <p:spPr>
            <a:xfrm>
              <a:off x="495360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135661" y="0"/>
                  </a:moveTo>
                  <a:lnTo>
                    <a:pt x="135661" y="74816"/>
                  </a:lnTo>
                  <a:cubicBezTo>
                    <a:pt x="103442" y="74816"/>
                    <a:pt x="84836" y="96647"/>
                    <a:pt x="84836" y="131013"/>
                  </a:cubicBezTo>
                  <a:cubicBezTo>
                    <a:pt x="84836" y="165379"/>
                    <a:pt x="103442" y="187211"/>
                    <a:pt x="135661" y="187211"/>
                  </a:cubicBezTo>
                  <a:lnTo>
                    <a:pt x="135661" y="262014"/>
                  </a:lnTo>
                  <a:cubicBezTo>
                    <a:pt x="45453" y="262014"/>
                    <a:pt x="0" y="202959"/>
                    <a:pt x="0" y="131013"/>
                  </a:cubicBezTo>
                  <a:cubicBezTo>
                    <a:pt x="0" y="59068"/>
                    <a:pt x="45453" y="0"/>
                    <a:pt x="135661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Shape 9438"/>
            <p:cNvSpPr/>
            <p:nvPr/>
          </p:nvSpPr>
          <p:spPr>
            <a:xfrm>
              <a:off x="631021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0" y="0"/>
                  </a:moveTo>
                  <a:cubicBezTo>
                    <a:pt x="90208" y="0"/>
                    <a:pt x="135661" y="59068"/>
                    <a:pt x="135661" y="131013"/>
                  </a:cubicBezTo>
                  <a:cubicBezTo>
                    <a:pt x="135661" y="202959"/>
                    <a:pt x="90208" y="262014"/>
                    <a:pt x="0" y="262014"/>
                  </a:cubicBezTo>
                  <a:lnTo>
                    <a:pt x="0" y="187211"/>
                  </a:lnTo>
                  <a:cubicBezTo>
                    <a:pt x="32220" y="187211"/>
                    <a:pt x="50825" y="165379"/>
                    <a:pt x="50825" y="131013"/>
                  </a:cubicBezTo>
                  <a:cubicBezTo>
                    <a:pt x="50825" y="96647"/>
                    <a:pt x="32220" y="74816"/>
                    <a:pt x="0" y="748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Shape 9439"/>
            <p:cNvSpPr/>
            <p:nvPr/>
          </p:nvSpPr>
          <p:spPr>
            <a:xfrm>
              <a:off x="785970" y="920307"/>
              <a:ext cx="224434" cy="250558"/>
            </a:xfrm>
            <a:custGeom>
              <a:avLst/>
              <a:gdLst/>
              <a:ahLst/>
              <a:cxnLst/>
              <a:rect l="0" t="0" r="0" b="0"/>
              <a:pathLst>
                <a:path w="224434" h="250558">
                  <a:moveTo>
                    <a:pt x="0" y="0"/>
                  </a:moveTo>
                  <a:lnTo>
                    <a:pt x="82677" y="0"/>
                  </a:lnTo>
                  <a:lnTo>
                    <a:pt x="82677" y="83757"/>
                  </a:lnTo>
                  <a:cubicBezTo>
                    <a:pt x="82677" y="100584"/>
                    <a:pt x="96647" y="107023"/>
                    <a:pt x="113106" y="107023"/>
                  </a:cubicBezTo>
                  <a:cubicBezTo>
                    <a:pt x="122771" y="107023"/>
                    <a:pt x="133147" y="104877"/>
                    <a:pt x="141745" y="100940"/>
                  </a:cubicBezTo>
                  <a:lnTo>
                    <a:pt x="141745" y="0"/>
                  </a:lnTo>
                  <a:lnTo>
                    <a:pt x="224434" y="0"/>
                  </a:lnTo>
                  <a:lnTo>
                    <a:pt x="224434" y="250558"/>
                  </a:lnTo>
                  <a:lnTo>
                    <a:pt x="141745" y="250558"/>
                  </a:lnTo>
                  <a:lnTo>
                    <a:pt x="141745" y="171095"/>
                  </a:lnTo>
                  <a:cubicBezTo>
                    <a:pt x="125997" y="176111"/>
                    <a:pt x="108458" y="178969"/>
                    <a:pt x="90919" y="178969"/>
                  </a:cubicBezTo>
                  <a:cubicBezTo>
                    <a:pt x="37579" y="178969"/>
                    <a:pt x="0" y="151409"/>
                    <a:pt x="0" y="937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Shape 9440"/>
            <p:cNvSpPr/>
            <p:nvPr/>
          </p:nvSpPr>
          <p:spPr>
            <a:xfrm>
              <a:off x="1048298" y="920307"/>
              <a:ext cx="245910" cy="250558"/>
            </a:xfrm>
            <a:custGeom>
              <a:avLst/>
              <a:gdLst/>
              <a:ahLst/>
              <a:cxnLst/>
              <a:rect l="0" t="0" r="0" b="0"/>
              <a:pathLst>
                <a:path w="245910" h="250558">
                  <a:moveTo>
                    <a:pt x="0" y="0"/>
                  </a:moveTo>
                  <a:lnTo>
                    <a:pt x="82690" y="0"/>
                  </a:lnTo>
                  <a:lnTo>
                    <a:pt x="82690" y="88760"/>
                  </a:lnTo>
                  <a:lnTo>
                    <a:pt x="103441" y="88760"/>
                  </a:lnTo>
                  <a:lnTo>
                    <a:pt x="153556" y="0"/>
                  </a:lnTo>
                  <a:lnTo>
                    <a:pt x="244475" y="0"/>
                  </a:lnTo>
                  <a:lnTo>
                    <a:pt x="168237" y="124206"/>
                  </a:lnTo>
                  <a:lnTo>
                    <a:pt x="245910" y="250558"/>
                  </a:lnTo>
                  <a:lnTo>
                    <a:pt x="154991" y="250558"/>
                  </a:lnTo>
                  <a:lnTo>
                    <a:pt x="101651" y="161074"/>
                  </a:lnTo>
                  <a:lnTo>
                    <a:pt x="82690" y="161074"/>
                  </a:lnTo>
                  <a:lnTo>
                    <a:pt x="82690" y="250558"/>
                  </a:lnTo>
                  <a:lnTo>
                    <a:pt x="0" y="250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Shape 9441"/>
            <p:cNvSpPr/>
            <p:nvPr/>
          </p:nvSpPr>
          <p:spPr>
            <a:xfrm>
              <a:off x="1288797" y="920307"/>
              <a:ext cx="138348" cy="250558"/>
            </a:xfrm>
            <a:custGeom>
              <a:avLst/>
              <a:gdLst/>
              <a:ahLst/>
              <a:cxnLst/>
              <a:rect l="0" t="0" r="0" b="0"/>
              <a:pathLst>
                <a:path w="138348" h="250558">
                  <a:moveTo>
                    <a:pt x="93777" y="0"/>
                  </a:moveTo>
                  <a:lnTo>
                    <a:pt x="138348" y="0"/>
                  </a:lnTo>
                  <a:lnTo>
                    <a:pt x="138348" y="72775"/>
                  </a:lnTo>
                  <a:lnTo>
                    <a:pt x="138163" y="71946"/>
                  </a:lnTo>
                  <a:cubicBezTo>
                    <a:pt x="136373" y="84824"/>
                    <a:pt x="133871" y="94856"/>
                    <a:pt x="131369" y="104153"/>
                  </a:cubicBezTo>
                  <a:lnTo>
                    <a:pt x="113830" y="157493"/>
                  </a:lnTo>
                  <a:lnTo>
                    <a:pt x="138348" y="157493"/>
                  </a:lnTo>
                  <a:lnTo>
                    <a:pt x="138348" y="217272"/>
                  </a:lnTo>
                  <a:lnTo>
                    <a:pt x="94856" y="217272"/>
                  </a:lnTo>
                  <a:lnTo>
                    <a:pt x="83757" y="250558"/>
                  </a:lnTo>
                  <a:lnTo>
                    <a:pt x="0" y="250558"/>
                  </a:lnTo>
                  <a:lnTo>
                    <a:pt x="93777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Shape 9442"/>
            <p:cNvSpPr/>
            <p:nvPr/>
          </p:nvSpPr>
          <p:spPr>
            <a:xfrm>
              <a:off x="1427145" y="920307"/>
              <a:ext cx="137623" cy="250558"/>
            </a:xfrm>
            <a:custGeom>
              <a:avLst/>
              <a:gdLst/>
              <a:ahLst/>
              <a:cxnLst/>
              <a:rect l="0" t="0" r="0" b="0"/>
              <a:pathLst>
                <a:path w="137623" h="250558">
                  <a:moveTo>
                    <a:pt x="0" y="0"/>
                  </a:moveTo>
                  <a:lnTo>
                    <a:pt x="44202" y="0"/>
                  </a:lnTo>
                  <a:lnTo>
                    <a:pt x="137623" y="250558"/>
                  </a:lnTo>
                  <a:lnTo>
                    <a:pt x="53867" y="250558"/>
                  </a:lnTo>
                  <a:lnTo>
                    <a:pt x="43123" y="217272"/>
                  </a:lnTo>
                  <a:lnTo>
                    <a:pt x="0" y="217272"/>
                  </a:lnTo>
                  <a:lnTo>
                    <a:pt x="0" y="157493"/>
                  </a:lnTo>
                  <a:lnTo>
                    <a:pt x="24517" y="157493"/>
                  </a:lnTo>
                  <a:lnTo>
                    <a:pt x="6978" y="104153"/>
                  </a:lnTo>
                  <a:lnTo>
                    <a:pt x="0" y="72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Shape 9443"/>
            <p:cNvSpPr/>
            <p:nvPr/>
          </p:nvSpPr>
          <p:spPr>
            <a:xfrm>
              <a:off x="2239364" y="920300"/>
              <a:ext cx="111322" cy="250558"/>
            </a:xfrm>
            <a:custGeom>
              <a:avLst/>
              <a:gdLst/>
              <a:ahLst/>
              <a:cxnLst/>
              <a:rect l="0" t="0" r="0" b="0"/>
              <a:pathLst>
                <a:path w="111322" h="250558">
                  <a:moveTo>
                    <a:pt x="0" y="0"/>
                  </a:moveTo>
                  <a:lnTo>
                    <a:pt x="109538" y="0"/>
                  </a:lnTo>
                  <a:lnTo>
                    <a:pt x="111322" y="183"/>
                  </a:lnTo>
                  <a:lnTo>
                    <a:pt x="111322" y="68647"/>
                  </a:lnTo>
                  <a:lnTo>
                    <a:pt x="108814" y="68009"/>
                  </a:lnTo>
                  <a:lnTo>
                    <a:pt x="82690" y="68009"/>
                  </a:lnTo>
                  <a:lnTo>
                    <a:pt x="82690" y="117043"/>
                  </a:lnTo>
                  <a:lnTo>
                    <a:pt x="108814" y="117043"/>
                  </a:lnTo>
                  <a:lnTo>
                    <a:pt x="111322" y="116411"/>
                  </a:lnTo>
                  <a:lnTo>
                    <a:pt x="111322" y="184881"/>
                  </a:lnTo>
                  <a:lnTo>
                    <a:pt x="109538" y="185064"/>
                  </a:lnTo>
                  <a:lnTo>
                    <a:pt x="82690" y="185064"/>
                  </a:lnTo>
                  <a:lnTo>
                    <a:pt x="82690" y="250558"/>
                  </a:lnTo>
                  <a:lnTo>
                    <a:pt x="0" y="250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Shape 9444"/>
            <p:cNvSpPr/>
            <p:nvPr/>
          </p:nvSpPr>
          <p:spPr>
            <a:xfrm>
              <a:off x="2350686" y="920484"/>
              <a:ext cx="110611" cy="184698"/>
            </a:xfrm>
            <a:custGeom>
              <a:avLst/>
              <a:gdLst/>
              <a:ahLst/>
              <a:cxnLst/>
              <a:rect l="0" t="0" r="0" b="0"/>
              <a:pathLst>
                <a:path w="110611" h="184698">
                  <a:moveTo>
                    <a:pt x="0" y="0"/>
                  </a:moveTo>
                  <a:lnTo>
                    <a:pt x="42652" y="4387"/>
                  </a:lnTo>
                  <a:cubicBezTo>
                    <a:pt x="83222" y="13936"/>
                    <a:pt x="110611" y="39644"/>
                    <a:pt x="110611" y="92527"/>
                  </a:cubicBezTo>
                  <a:cubicBezTo>
                    <a:pt x="110611" y="145143"/>
                    <a:pt x="83222" y="170784"/>
                    <a:pt x="42652" y="180316"/>
                  </a:cubicBezTo>
                  <a:lnTo>
                    <a:pt x="0" y="184698"/>
                  </a:lnTo>
                  <a:lnTo>
                    <a:pt x="0" y="116227"/>
                  </a:lnTo>
                  <a:lnTo>
                    <a:pt x="20177" y="111137"/>
                  </a:lnTo>
                  <a:cubicBezTo>
                    <a:pt x="25591" y="107202"/>
                    <a:pt x="28632" y="101118"/>
                    <a:pt x="28632" y="92527"/>
                  </a:cubicBezTo>
                  <a:cubicBezTo>
                    <a:pt x="28632" y="83757"/>
                    <a:pt x="25591" y="77582"/>
                    <a:pt x="20177" y="73599"/>
                  </a:cubicBezTo>
                  <a:lnTo>
                    <a:pt x="0" y="68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Shape 9445"/>
            <p:cNvSpPr/>
            <p:nvPr/>
          </p:nvSpPr>
          <p:spPr>
            <a:xfrm>
              <a:off x="2476292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135661" y="0"/>
                  </a:moveTo>
                  <a:lnTo>
                    <a:pt x="135661" y="74816"/>
                  </a:lnTo>
                  <a:cubicBezTo>
                    <a:pt x="103442" y="74816"/>
                    <a:pt x="84836" y="96647"/>
                    <a:pt x="84836" y="131013"/>
                  </a:cubicBezTo>
                  <a:cubicBezTo>
                    <a:pt x="84836" y="165379"/>
                    <a:pt x="103442" y="187211"/>
                    <a:pt x="135661" y="187211"/>
                  </a:cubicBezTo>
                  <a:lnTo>
                    <a:pt x="135661" y="262014"/>
                  </a:lnTo>
                  <a:cubicBezTo>
                    <a:pt x="45453" y="262014"/>
                    <a:pt x="0" y="202959"/>
                    <a:pt x="0" y="131013"/>
                  </a:cubicBezTo>
                  <a:cubicBezTo>
                    <a:pt x="0" y="59068"/>
                    <a:pt x="45453" y="0"/>
                    <a:pt x="135661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Shape 9446"/>
            <p:cNvSpPr/>
            <p:nvPr/>
          </p:nvSpPr>
          <p:spPr>
            <a:xfrm>
              <a:off x="2611953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0" y="0"/>
                  </a:moveTo>
                  <a:cubicBezTo>
                    <a:pt x="90208" y="0"/>
                    <a:pt x="135661" y="59068"/>
                    <a:pt x="135661" y="131013"/>
                  </a:cubicBezTo>
                  <a:cubicBezTo>
                    <a:pt x="135661" y="202959"/>
                    <a:pt x="90208" y="262014"/>
                    <a:pt x="0" y="262014"/>
                  </a:cubicBezTo>
                  <a:lnTo>
                    <a:pt x="0" y="187211"/>
                  </a:lnTo>
                  <a:cubicBezTo>
                    <a:pt x="32220" y="187211"/>
                    <a:pt x="50826" y="165379"/>
                    <a:pt x="50826" y="131013"/>
                  </a:cubicBezTo>
                  <a:cubicBezTo>
                    <a:pt x="50826" y="96647"/>
                    <a:pt x="32220" y="74816"/>
                    <a:pt x="0" y="748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Shape 9447"/>
            <p:cNvSpPr/>
            <p:nvPr/>
          </p:nvSpPr>
          <p:spPr>
            <a:xfrm>
              <a:off x="2764758" y="914570"/>
              <a:ext cx="212979" cy="262014"/>
            </a:xfrm>
            <a:custGeom>
              <a:avLst/>
              <a:gdLst/>
              <a:ahLst/>
              <a:cxnLst/>
              <a:rect l="0" t="0" r="0" b="0"/>
              <a:pathLst>
                <a:path w="212979" h="262014">
                  <a:moveTo>
                    <a:pt x="137452" y="0"/>
                  </a:moveTo>
                  <a:cubicBezTo>
                    <a:pt x="163220" y="0"/>
                    <a:pt x="188989" y="5016"/>
                    <a:pt x="211188" y="15037"/>
                  </a:cubicBezTo>
                  <a:lnTo>
                    <a:pt x="211188" y="88773"/>
                  </a:lnTo>
                  <a:cubicBezTo>
                    <a:pt x="197218" y="79108"/>
                    <a:pt x="174320" y="71590"/>
                    <a:pt x="152133" y="71590"/>
                  </a:cubicBezTo>
                  <a:cubicBezTo>
                    <a:pt x="117754" y="71590"/>
                    <a:pt x="85179" y="88773"/>
                    <a:pt x="85179" y="133515"/>
                  </a:cubicBezTo>
                  <a:cubicBezTo>
                    <a:pt x="85179" y="172898"/>
                    <a:pt x="117411" y="189357"/>
                    <a:pt x="150330" y="189357"/>
                  </a:cubicBezTo>
                  <a:cubicBezTo>
                    <a:pt x="176111" y="189357"/>
                    <a:pt x="200089" y="182918"/>
                    <a:pt x="212979" y="171463"/>
                  </a:cubicBezTo>
                  <a:lnTo>
                    <a:pt x="212979" y="246990"/>
                  </a:lnTo>
                  <a:cubicBezTo>
                    <a:pt x="190779" y="257010"/>
                    <a:pt x="166078" y="262014"/>
                    <a:pt x="139598" y="262014"/>
                  </a:cubicBezTo>
                  <a:cubicBezTo>
                    <a:pt x="68720" y="262014"/>
                    <a:pt x="343" y="224790"/>
                    <a:pt x="343" y="133515"/>
                  </a:cubicBezTo>
                  <a:cubicBezTo>
                    <a:pt x="0" y="38303"/>
                    <a:pt x="68720" y="0"/>
                    <a:pt x="137452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9448"/>
            <p:cNvSpPr/>
            <p:nvPr/>
          </p:nvSpPr>
          <p:spPr>
            <a:xfrm>
              <a:off x="2993092" y="920300"/>
              <a:ext cx="216916" cy="250558"/>
            </a:xfrm>
            <a:custGeom>
              <a:avLst/>
              <a:gdLst/>
              <a:ahLst/>
              <a:cxnLst/>
              <a:rect l="0" t="0" r="0" b="0"/>
              <a:pathLst>
                <a:path w="216916" h="250558">
                  <a:moveTo>
                    <a:pt x="0" y="0"/>
                  </a:moveTo>
                  <a:lnTo>
                    <a:pt x="216916" y="0"/>
                  </a:lnTo>
                  <a:lnTo>
                    <a:pt x="216916" y="72314"/>
                  </a:lnTo>
                  <a:lnTo>
                    <a:pt x="149618" y="72314"/>
                  </a:lnTo>
                  <a:lnTo>
                    <a:pt x="149618" y="250558"/>
                  </a:lnTo>
                  <a:lnTo>
                    <a:pt x="67297" y="250558"/>
                  </a:lnTo>
                  <a:lnTo>
                    <a:pt x="67297" y="72314"/>
                  </a:lnTo>
                  <a:lnTo>
                    <a:pt x="0" y="72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9449"/>
            <p:cNvSpPr/>
            <p:nvPr/>
          </p:nvSpPr>
          <p:spPr>
            <a:xfrm>
              <a:off x="3182407" y="920307"/>
              <a:ext cx="138341" cy="250558"/>
            </a:xfrm>
            <a:custGeom>
              <a:avLst/>
              <a:gdLst/>
              <a:ahLst/>
              <a:cxnLst/>
              <a:rect l="0" t="0" r="0" b="0"/>
              <a:pathLst>
                <a:path w="138341" h="250558">
                  <a:moveTo>
                    <a:pt x="93777" y="0"/>
                  </a:moveTo>
                  <a:lnTo>
                    <a:pt x="138341" y="0"/>
                  </a:lnTo>
                  <a:lnTo>
                    <a:pt x="138341" y="72746"/>
                  </a:lnTo>
                  <a:lnTo>
                    <a:pt x="138163" y="71946"/>
                  </a:lnTo>
                  <a:cubicBezTo>
                    <a:pt x="136385" y="84824"/>
                    <a:pt x="133871" y="94856"/>
                    <a:pt x="131369" y="104153"/>
                  </a:cubicBezTo>
                  <a:lnTo>
                    <a:pt x="113817" y="157493"/>
                  </a:lnTo>
                  <a:lnTo>
                    <a:pt x="138341" y="157493"/>
                  </a:lnTo>
                  <a:lnTo>
                    <a:pt x="138341" y="217272"/>
                  </a:lnTo>
                  <a:lnTo>
                    <a:pt x="94856" y="217272"/>
                  </a:lnTo>
                  <a:lnTo>
                    <a:pt x="83757" y="250558"/>
                  </a:lnTo>
                  <a:lnTo>
                    <a:pt x="0" y="250558"/>
                  </a:lnTo>
                  <a:lnTo>
                    <a:pt x="93777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Shape 9450"/>
            <p:cNvSpPr/>
            <p:nvPr/>
          </p:nvSpPr>
          <p:spPr>
            <a:xfrm>
              <a:off x="3320748" y="920307"/>
              <a:ext cx="137642" cy="250558"/>
            </a:xfrm>
            <a:custGeom>
              <a:avLst/>
              <a:gdLst/>
              <a:ahLst/>
              <a:cxnLst/>
              <a:rect l="0" t="0" r="0" b="0"/>
              <a:pathLst>
                <a:path w="137642" h="250558">
                  <a:moveTo>
                    <a:pt x="0" y="0"/>
                  </a:moveTo>
                  <a:lnTo>
                    <a:pt x="44209" y="0"/>
                  </a:lnTo>
                  <a:lnTo>
                    <a:pt x="137642" y="250558"/>
                  </a:lnTo>
                  <a:lnTo>
                    <a:pt x="53873" y="250558"/>
                  </a:lnTo>
                  <a:lnTo>
                    <a:pt x="43142" y="217272"/>
                  </a:lnTo>
                  <a:lnTo>
                    <a:pt x="0" y="217272"/>
                  </a:lnTo>
                  <a:lnTo>
                    <a:pt x="0" y="157493"/>
                  </a:lnTo>
                  <a:lnTo>
                    <a:pt x="24524" y="157493"/>
                  </a:lnTo>
                  <a:lnTo>
                    <a:pt x="6985" y="104153"/>
                  </a:lnTo>
                  <a:lnTo>
                    <a:pt x="0" y="72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9451"/>
            <p:cNvSpPr/>
            <p:nvPr/>
          </p:nvSpPr>
          <p:spPr>
            <a:xfrm>
              <a:off x="1669786" y="797971"/>
              <a:ext cx="186804" cy="447535"/>
            </a:xfrm>
            <a:custGeom>
              <a:avLst/>
              <a:gdLst/>
              <a:ahLst/>
              <a:cxnLst/>
              <a:rect l="0" t="0" r="0" b="0"/>
              <a:pathLst>
                <a:path w="186804" h="447535">
                  <a:moveTo>
                    <a:pt x="0" y="0"/>
                  </a:moveTo>
                  <a:lnTo>
                    <a:pt x="186804" y="190690"/>
                  </a:lnTo>
                  <a:lnTo>
                    <a:pt x="186804" y="447535"/>
                  </a:lnTo>
                  <a:lnTo>
                    <a:pt x="0" y="256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9452"/>
            <p:cNvSpPr/>
            <p:nvPr/>
          </p:nvSpPr>
          <p:spPr>
            <a:xfrm>
              <a:off x="1750640" y="1209619"/>
              <a:ext cx="105944" cy="253822"/>
            </a:xfrm>
            <a:custGeom>
              <a:avLst/>
              <a:gdLst/>
              <a:ahLst/>
              <a:cxnLst/>
              <a:rect l="0" t="0" r="0" b="0"/>
              <a:pathLst>
                <a:path w="105944" h="253822">
                  <a:moveTo>
                    <a:pt x="0" y="0"/>
                  </a:moveTo>
                  <a:lnTo>
                    <a:pt x="105944" y="108153"/>
                  </a:lnTo>
                  <a:lnTo>
                    <a:pt x="105944" y="253822"/>
                  </a:lnTo>
                  <a:lnTo>
                    <a:pt x="0" y="145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Shape 9453"/>
            <p:cNvSpPr/>
            <p:nvPr/>
          </p:nvSpPr>
          <p:spPr>
            <a:xfrm>
              <a:off x="1892021" y="422687"/>
              <a:ext cx="309182" cy="740766"/>
            </a:xfrm>
            <a:custGeom>
              <a:avLst/>
              <a:gdLst/>
              <a:ahLst/>
              <a:cxnLst/>
              <a:rect l="0" t="0" r="0" b="0"/>
              <a:pathLst>
                <a:path w="309182" h="740766">
                  <a:moveTo>
                    <a:pt x="309182" y="0"/>
                  </a:moveTo>
                  <a:lnTo>
                    <a:pt x="309182" y="425133"/>
                  </a:lnTo>
                  <a:lnTo>
                    <a:pt x="0" y="740766"/>
                  </a:lnTo>
                  <a:lnTo>
                    <a:pt x="0" y="315633"/>
                  </a:lnTo>
                  <a:lnTo>
                    <a:pt x="309182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222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Placeholder 61">
            <a:extLst>
              <a:ext uri="{FF2B5EF4-FFF2-40B4-BE49-F238E27FC236}">
                <a16:creationId xmlns:a16="http://schemas.microsoft.com/office/drawing/2014/main" xmlns="" id="{3A4003A5-6A61-2A2E-8D1D-AB1B87549D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 err="1"/>
              <a:t>Евлахин</a:t>
            </a:r>
            <a:r>
              <a:rPr lang="ru-RU" dirty="0"/>
              <a:t> Семён Алексеевич, ученик 9 класса, </a:t>
            </a:r>
          </a:p>
          <a:p>
            <a:r>
              <a:rPr lang="ru-RU" dirty="0"/>
              <a:t>Руководитель Шахова Наталья Алексеевна, учитель физики</a:t>
            </a:r>
          </a:p>
          <a:p>
            <a:r>
              <a:rPr lang="en-US" dirty="0"/>
              <a:t>E-mail: </a:t>
            </a:r>
            <a:r>
              <a:rPr lang="en-US" dirty="0">
                <a:hlinkClick r:id="rId2"/>
              </a:rPr>
              <a:t>shahova63@yandex.ru</a:t>
            </a:r>
            <a:r>
              <a:rPr lang="ru-RU" dirty="0"/>
              <a:t>,</a:t>
            </a:r>
            <a:r>
              <a:rPr lang="en-US" dirty="0"/>
              <a:t> </a:t>
            </a:r>
            <a:r>
              <a:rPr lang="ru-RU" dirty="0"/>
              <a:t>Тел.</a:t>
            </a:r>
            <a:r>
              <a:rPr lang="en-US" dirty="0"/>
              <a:t> 89211955696</a:t>
            </a:r>
          </a:p>
          <a:p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xmlns="" id="{F21E48C8-3AF6-ED67-0F96-FC43EB0AFF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/>
              <a:t>Научно-технический проект  «Восстановление школьной </a:t>
            </a:r>
            <a:r>
              <a:rPr lang="ru-RU" dirty="0" err="1"/>
              <a:t>электрофорной</a:t>
            </a:r>
            <a:r>
              <a:rPr lang="ru-RU" dirty="0"/>
              <a:t> машины»</a:t>
            </a:r>
            <a:endParaRPr lang="en-US" dirty="0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xmlns="" id="{B30D1398-80AB-3C96-1FB4-7CFAA0D45B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заменить некоторые части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электрофорной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машины, привести её в рабочее состояние, изучить и провести опыты по электростатике 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электрофорной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машиной на практике</a:t>
            </a:r>
            <a:endParaRPr lang="ru-RU" dirty="0"/>
          </a:p>
          <a:p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xmlns="" id="{A4F6CC3E-02D0-93A6-54AA-369F7A03933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Компактность конструкции, сочетание простоты и практичности положительно сказывается на проведении большого числа экспериментов, проводимых в школе. С помощью машины можно рассмотреть и понять довольно многие процессы электричества в условиях класса, а это в свою очередь улучшит представление учащихся на понимание и восприятие материала.</a:t>
            </a:r>
          </a:p>
          <a:p>
            <a:pPr algn="just"/>
            <a:endParaRPr lang="en-US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xmlns="" id="{C92E55F2-0F97-1F92-38A8-C76CE634F5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just"/>
            <a:r>
              <a:rPr lang="ru-RU" dirty="0"/>
              <a:t>В процессе работы восстановлена неработающая электрофорная машина; проведены опыты по электростатике с помощью машины. Цель проекта достигнута. Проект занял 1 место на муниципальной научно-практической конференции школьников.</a:t>
            </a:r>
            <a:endParaRPr lang="en-US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xmlns="" id="{B3E2F51B-91AE-0630-9A69-B727FD6A8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Муниципальное автономное общеобразовательное учреждение «</a:t>
            </a:r>
            <a:r>
              <a:rPr lang="ru-RU" dirty="0" err="1"/>
              <a:t>Ямникская</a:t>
            </a:r>
            <a:r>
              <a:rPr lang="ru-RU" dirty="0"/>
              <a:t> средняя школа», д. Ямник Демянского района</a:t>
            </a:r>
            <a:endParaRPr lang="en-US" dirty="0"/>
          </a:p>
          <a:p>
            <a:endParaRPr lang="en-US" dirty="0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xmlns="" id="{BAF3CE51-FA98-0817-EB2E-C5800A5D6C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err="1"/>
              <a:t>естественно-научная</a:t>
            </a:r>
            <a:endParaRPr lang="en-US" dirty="0"/>
          </a:p>
          <a:p>
            <a:endParaRPr lang="en-US" dirty="0"/>
          </a:p>
        </p:txBody>
      </p:sp>
      <p:pic>
        <p:nvPicPr>
          <p:cNvPr id="16" name="Рисунок 15" descr="https://sun9-24.userapi.com/impg/FXNwRO_4D3IgsBjFmU9fMQAlLzdQ_B_7OHob9Q/dxdWwlOLlN4.jpg?size=453x604&amp;quality=95&amp;sign=7a92a3dff142bb2f6b45154df5a364fa&amp;c_uniq_tag=uZ00SB7LhMk5LnNuDfWpod_X7zi2SfTSYq_Enq069ok&amp;type=album"/>
          <p:cNvPicPr>
            <a:picLocks noGrp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r="7493"/>
          <a:stretch>
            <a:fillRect/>
          </a:stretch>
        </p:blipFill>
        <p:spPr bwMode="auto">
          <a:xfrm>
            <a:off x="304414" y="2668250"/>
            <a:ext cx="1097178" cy="18024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63418"/>
          <p:cNvGrpSpPr>
            <a:grpSpLocks noGrp="1"/>
          </p:cNvGrpSpPr>
          <p:nvPr/>
        </p:nvGrpSpPr>
        <p:grpSpPr>
          <a:xfrm>
            <a:off x="1686658" y="2536826"/>
            <a:ext cx="1630973" cy="1763713"/>
            <a:chOff x="0" y="0"/>
            <a:chExt cx="3831336" cy="1988820"/>
          </a:xfrm>
        </p:grpSpPr>
        <p:sp>
          <p:nvSpPr>
            <p:cNvPr id="21" name="Shape 72461"/>
            <p:cNvSpPr/>
            <p:nvPr/>
          </p:nvSpPr>
          <p:spPr>
            <a:xfrm>
              <a:off x="0" y="0"/>
              <a:ext cx="3831336" cy="1988820"/>
            </a:xfrm>
            <a:custGeom>
              <a:avLst/>
              <a:gdLst/>
              <a:ahLst/>
              <a:cxnLst/>
              <a:rect l="0" t="0" r="0" b="0"/>
              <a:pathLst>
                <a:path w="3831336" h="1988820">
                  <a:moveTo>
                    <a:pt x="0" y="0"/>
                  </a:moveTo>
                  <a:lnTo>
                    <a:pt x="3831336" y="0"/>
                  </a:lnTo>
                  <a:lnTo>
                    <a:pt x="3831336" y="1988820"/>
                  </a:lnTo>
                  <a:lnTo>
                    <a:pt x="0" y="1988820"/>
                  </a:lnTo>
                  <a:lnTo>
                    <a:pt x="0" y="0"/>
                  </a:lnTo>
                </a:path>
              </a:pathLst>
            </a:custGeom>
            <a:solidFill>
              <a:srgbClr val="181717">
                <a:alpha val="14117"/>
              </a:srgbClr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Shape 72462"/>
            <p:cNvSpPr/>
            <p:nvPr/>
          </p:nvSpPr>
          <p:spPr>
            <a:xfrm>
              <a:off x="65885" y="14049"/>
              <a:ext cx="3689998" cy="1845005"/>
            </a:xfrm>
            <a:custGeom>
              <a:avLst/>
              <a:gdLst/>
              <a:ahLst/>
              <a:cxnLst/>
              <a:rect l="0" t="0" r="0" b="0"/>
              <a:pathLst>
                <a:path w="3689998" h="1845005">
                  <a:moveTo>
                    <a:pt x="0" y="0"/>
                  </a:moveTo>
                  <a:lnTo>
                    <a:pt x="3689998" y="0"/>
                  </a:lnTo>
                  <a:lnTo>
                    <a:pt x="3689998" y="1845005"/>
                  </a:lnTo>
                  <a:lnTo>
                    <a:pt x="0" y="1845005"/>
                  </a:lnTo>
                  <a:lnTo>
                    <a:pt x="0" y="0"/>
                  </a:lnTo>
                </a:path>
              </a:pathLst>
            </a:custGeom>
            <a:solidFill>
              <a:srgbClr val="FFFEFD"/>
            </a:solidFill>
            <a:ln w="3264" cap="flat" cmpd="sng" algn="ctr">
              <a:solidFill>
                <a:srgbClr val="999A9A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Shape 9436"/>
            <p:cNvSpPr/>
            <p:nvPr/>
          </p:nvSpPr>
          <p:spPr>
            <a:xfrm>
              <a:off x="272750" y="920300"/>
              <a:ext cx="216916" cy="250558"/>
            </a:xfrm>
            <a:custGeom>
              <a:avLst/>
              <a:gdLst/>
              <a:ahLst/>
              <a:cxnLst/>
              <a:rect l="0" t="0" r="0" b="0"/>
              <a:pathLst>
                <a:path w="216916" h="250558">
                  <a:moveTo>
                    <a:pt x="0" y="0"/>
                  </a:moveTo>
                  <a:lnTo>
                    <a:pt x="216916" y="0"/>
                  </a:lnTo>
                  <a:lnTo>
                    <a:pt x="216916" y="72314"/>
                  </a:lnTo>
                  <a:lnTo>
                    <a:pt x="149619" y="72314"/>
                  </a:lnTo>
                  <a:lnTo>
                    <a:pt x="149619" y="250558"/>
                  </a:lnTo>
                  <a:lnTo>
                    <a:pt x="67297" y="250558"/>
                  </a:lnTo>
                  <a:lnTo>
                    <a:pt x="67297" y="72314"/>
                  </a:lnTo>
                  <a:lnTo>
                    <a:pt x="0" y="72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Shape 9437"/>
            <p:cNvSpPr/>
            <p:nvPr/>
          </p:nvSpPr>
          <p:spPr>
            <a:xfrm>
              <a:off x="495360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135661" y="0"/>
                  </a:moveTo>
                  <a:lnTo>
                    <a:pt x="135661" y="74816"/>
                  </a:lnTo>
                  <a:cubicBezTo>
                    <a:pt x="103442" y="74816"/>
                    <a:pt x="84836" y="96647"/>
                    <a:pt x="84836" y="131013"/>
                  </a:cubicBezTo>
                  <a:cubicBezTo>
                    <a:pt x="84836" y="165379"/>
                    <a:pt x="103442" y="187211"/>
                    <a:pt x="135661" y="187211"/>
                  </a:cubicBezTo>
                  <a:lnTo>
                    <a:pt x="135661" y="262014"/>
                  </a:lnTo>
                  <a:cubicBezTo>
                    <a:pt x="45453" y="262014"/>
                    <a:pt x="0" y="202959"/>
                    <a:pt x="0" y="131013"/>
                  </a:cubicBezTo>
                  <a:cubicBezTo>
                    <a:pt x="0" y="59068"/>
                    <a:pt x="45453" y="0"/>
                    <a:pt x="135661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Shape 9438"/>
            <p:cNvSpPr/>
            <p:nvPr/>
          </p:nvSpPr>
          <p:spPr>
            <a:xfrm>
              <a:off x="631021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0" y="0"/>
                  </a:moveTo>
                  <a:cubicBezTo>
                    <a:pt x="90208" y="0"/>
                    <a:pt x="135661" y="59068"/>
                    <a:pt x="135661" y="131013"/>
                  </a:cubicBezTo>
                  <a:cubicBezTo>
                    <a:pt x="135661" y="202959"/>
                    <a:pt x="90208" y="262014"/>
                    <a:pt x="0" y="262014"/>
                  </a:cubicBezTo>
                  <a:lnTo>
                    <a:pt x="0" y="187211"/>
                  </a:lnTo>
                  <a:cubicBezTo>
                    <a:pt x="32220" y="187211"/>
                    <a:pt x="50825" y="165379"/>
                    <a:pt x="50825" y="131013"/>
                  </a:cubicBezTo>
                  <a:cubicBezTo>
                    <a:pt x="50825" y="96647"/>
                    <a:pt x="32220" y="74816"/>
                    <a:pt x="0" y="748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Shape 9439"/>
            <p:cNvSpPr/>
            <p:nvPr/>
          </p:nvSpPr>
          <p:spPr>
            <a:xfrm>
              <a:off x="785970" y="920307"/>
              <a:ext cx="224434" cy="250558"/>
            </a:xfrm>
            <a:custGeom>
              <a:avLst/>
              <a:gdLst/>
              <a:ahLst/>
              <a:cxnLst/>
              <a:rect l="0" t="0" r="0" b="0"/>
              <a:pathLst>
                <a:path w="224434" h="250558">
                  <a:moveTo>
                    <a:pt x="0" y="0"/>
                  </a:moveTo>
                  <a:lnTo>
                    <a:pt x="82677" y="0"/>
                  </a:lnTo>
                  <a:lnTo>
                    <a:pt x="82677" y="83757"/>
                  </a:lnTo>
                  <a:cubicBezTo>
                    <a:pt x="82677" y="100584"/>
                    <a:pt x="96647" y="107023"/>
                    <a:pt x="113106" y="107023"/>
                  </a:cubicBezTo>
                  <a:cubicBezTo>
                    <a:pt x="122771" y="107023"/>
                    <a:pt x="133147" y="104877"/>
                    <a:pt x="141745" y="100940"/>
                  </a:cubicBezTo>
                  <a:lnTo>
                    <a:pt x="141745" y="0"/>
                  </a:lnTo>
                  <a:lnTo>
                    <a:pt x="224434" y="0"/>
                  </a:lnTo>
                  <a:lnTo>
                    <a:pt x="224434" y="250558"/>
                  </a:lnTo>
                  <a:lnTo>
                    <a:pt x="141745" y="250558"/>
                  </a:lnTo>
                  <a:lnTo>
                    <a:pt x="141745" y="171095"/>
                  </a:lnTo>
                  <a:cubicBezTo>
                    <a:pt x="125997" y="176111"/>
                    <a:pt x="108458" y="178969"/>
                    <a:pt x="90919" y="178969"/>
                  </a:cubicBezTo>
                  <a:cubicBezTo>
                    <a:pt x="37579" y="178969"/>
                    <a:pt x="0" y="151409"/>
                    <a:pt x="0" y="937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Shape 9440"/>
            <p:cNvSpPr/>
            <p:nvPr/>
          </p:nvSpPr>
          <p:spPr>
            <a:xfrm>
              <a:off x="1048298" y="920307"/>
              <a:ext cx="245910" cy="250558"/>
            </a:xfrm>
            <a:custGeom>
              <a:avLst/>
              <a:gdLst/>
              <a:ahLst/>
              <a:cxnLst/>
              <a:rect l="0" t="0" r="0" b="0"/>
              <a:pathLst>
                <a:path w="245910" h="250558">
                  <a:moveTo>
                    <a:pt x="0" y="0"/>
                  </a:moveTo>
                  <a:lnTo>
                    <a:pt x="82690" y="0"/>
                  </a:lnTo>
                  <a:lnTo>
                    <a:pt x="82690" y="88760"/>
                  </a:lnTo>
                  <a:lnTo>
                    <a:pt x="103441" y="88760"/>
                  </a:lnTo>
                  <a:lnTo>
                    <a:pt x="153556" y="0"/>
                  </a:lnTo>
                  <a:lnTo>
                    <a:pt x="244475" y="0"/>
                  </a:lnTo>
                  <a:lnTo>
                    <a:pt x="168237" y="124206"/>
                  </a:lnTo>
                  <a:lnTo>
                    <a:pt x="245910" y="250558"/>
                  </a:lnTo>
                  <a:lnTo>
                    <a:pt x="154991" y="250558"/>
                  </a:lnTo>
                  <a:lnTo>
                    <a:pt x="101651" y="161074"/>
                  </a:lnTo>
                  <a:lnTo>
                    <a:pt x="82690" y="161074"/>
                  </a:lnTo>
                  <a:lnTo>
                    <a:pt x="82690" y="250558"/>
                  </a:lnTo>
                  <a:lnTo>
                    <a:pt x="0" y="250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Shape 9441"/>
            <p:cNvSpPr/>
            <p:nvPr/>
          </p:nvSpPr>
          <p:spPr>
            <a:xfrm>
              <a:off x="1288797" y="920307"/>
              <a:ext cx="138348" cy="250558"/>
            </a:xfrm>
            <a:custGeom>
              <a:avLst/>
              <a:gdLst/>
              <a:ahLst/>
              <a:cxnLst/>
              <a:rect l="0" t="0" r="0" b="0"/>
              <a:pathLst>
                <a:path w="138348" h="250558">
                  <a:moveTo>
                    <a:pt x="93777" y="0"/>
                  </a:moveTo>
                  <a:lnTo>
                    <a:pt x="138348" y="0"/>
                  </a:lnTo>
                  <a:lnTo>
                    <a:pt x="138348" y="72775"/>
                  </a:lnTo>
                  <a:lnTo>
                    <a:pt x="138163" y="71946"/>
                  </a:lnTo>
                  <a:cubicBezTo>
                    <a:pt x="136373" y="84824"/>
                    <a:pt x="133871" y="94856"/>
                    <a:pt x="131369" y="104153"/>
                  </a:cubicBezTo>
                  <a:lnTo>
                    <a:pt x="113830" y="157493"/>
                  </a:lnTo>
                  <a:lnTo>
                    <a:pt x="138348" y="157493"/>
                  </a:lnTo>
                  <a:lnTo>
                    <a:pt x="138348" y="217272"/>
                  </a:lnTo>
                  <a:lnTo>
                    <a:pt x="94856" y="217272"/>
                  </a:lnTo>
                  <a:lnTo>
                    <a:pt x="83757" y="250558"/>
                  </a:lnTo>
                  <a:lnTo>
                    <a:pt x="0" y="250558"/>
                  </a:lnTo>
                  <a:lnTo>
                    <a:pt x="93777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Shape 9442"/>
            <p:cNvSpPr/>
            <p:nvPr/>
          </p:nvSpPr>
          <p:spPr>
            <a:xfrm>
              <a:off x="1427145" y="920307"/>
              <a:ext cx="137623" cy="250558"/>
            </a:xfrm>
            <a:custGeom>
              <a:avLst/>
              <a:gdLst/>
              <a:ahLst/>
              <a:cxnLst/>
              <a:rect l="0" t="0" r="0" b="0"/>
              <a:pathLst>
                <a:path w="137623" h="250558">
                  <a:moveTo>
                    <a:pt x="0" y="0"/>
                  </a:moveTo>
                  <a:lnTo>
                    <a:pt x="44202" y="0"/>
                  </a:lnTo>
                  <a:lnTo>
                    <a:pt x="137623" y="250558"/>
                  </a:lnTo>
                  <a:lnTo>
                    <a:pt x="53867" y="250558"/>
                  </a:lnTo>
                  <a:lnTo>
                    <a:pt x="43123" y="217272"/>
                  </a:lnTo>
                  <a:lnTo>
                    <a:pt x="0" y="217272"/>
                  </a:lnTo>
                  <a:lnTo>
                    <a:pt x="0" y="157493"/>
                  </a:lnTo>
                  <a:lnTo>
                    <a:pt x="24517" y="157493"/>
                  </a:lnTo>
                  <a:lnTo>
                    <a:pt x="6978" y="104153"/>
                  </a:lnTo>
                  <a:lnTo>
                    <a:pt x="0" y="72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9443"/>
            <p:cNvSpPr/>
            <p:nvPr/>
          </p:nvSpPr>
          <p:spPr>
            <a:xfrm>
              <a:off x="2239364" y="920300"/>
              <a:ext cx="111322" cy="250558"/>
            </a:xfrm>
            <a:custGeom>
              <a:avLst/>
              <a:gdLst/>
              <a:ahLst/>
              <a:cxnLst/>
              <a:rect l="0" t="0" r="0" b="0"/>
              <a:pathLst>
                <a:path w="111322" h="250558">
                  <a:moveTo>
                    <a:pt x="0" y="0"/>
                  </a:moveTo>
                  <a:lnTo>
                    <a:pt x="109538" y="0"/>
                  </a:lnTo>
                  <a:lnTo>
                    <a:pt x="111322" y="183"/>
                  </a:lnTo>
                  <a:lnTo>
                    <a:pt x="111322" y="68647"/>
                  </a:lnTo>
                  <a:lnTo>
                    <a:pt x="108814" y="68009"/>
                  </a:lnTo>
                  <a:lnTo>
                    <a:pt x="82690" y="68009"/>
                  </a:lnTo>
                  <a:lnTo>
                    <a:pt x="82690" y="117043"/>
                  </a:lnTo>
                  <a:lnTo>
                    <a:pt x="108814" y="117043"/>
                  </a:lnTo>
                  <a:lnTo>
                    <a:pt x="111322" y="116411"/>
                  </a:lnTo>
                  <a:lnTo>
                    <a:pt x="111322" y="184881"/>
                  </a:lnTo>
                  <a:lnTo>
                    <a:pt x="109538" y="185064"/>
                  </a:lnTo>
                  <a:lnTo>
                    <a:pt x="82690" y="185064"/>
                  </a:lnTo>
                  <a:lnTo>
                    <a:pt x="82690" y="250558"/>
                  </a:lnTo>
                  <a:lnTo>
                    <a:pt x="0" y="250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9444"/>
            <p:cNvSpPr/>
            <p:nvPr/>
          </p:nvSpPr>
          <p:spPr>
            <a:xfrm>
              <a:off x="2350686" y="920484"/>
              <a:ext cx="110611" cy="184698"/>
            </a:xfrm>
            <a:custGeom>
              <a:avLst/>
              <a:gdLst/>
              <a:ahLst/>
              <a:cxnLst/>
              <a:rect l="0" t="0" r="0" b="0"/>
              <a:pathLst>
                <a:path w="110611" h="184698">
                  <a:moveTo>
                    <a:pt x="0" y="0"/>
                  </a:moveTo>
                  <a:lnTo>
                    <a:pt x="42652" y="4387"/>
                  </a:lnTo>
                  <a:cubicBezTo>
                    <a:pt x="83222" y="13936"/>
                    <a:pt x="110611" y="39644"/>
                    <a:pt x="110611" y="92527"/>
                  </a:cubicBezTo>
                  <a:cubicBezTo>
                    <a:pt x="110611" y="145143"/>
                    <a:pt x="83222" y="170784"/>
                    <a:pt x="42652" y="180316"/>
                  </a:cubicBezTo>
                  <a:lnTo>
                    <a:pt x="0" y="184698"/>
                  </a:lnTo>
                  <a:lnTo>
                    <a:pt x="0" y="116227"/>
                  </a:lnTo>
                  <a:lnTo>
                    <a:pt x="20177" y="111137"/>
                  </a:lnTo>
                  <a:cubicBezTo>
                    <a:pt x="25591" y="107202"/>
                    <a:pt x="28632" y="101118"/>
                    <a:pt x="28632" y="92527"/>
                  </a:cubicBezTo>
                  <a:cubicBezTo>
                    <a:pt x="28632" y="83757"/>
                    <a:pt x="25591" y="77582"/>
                    <a:pt x="20177" y="73599"/>
                  </a:cubicBezTo>
                  <a:lnTo>
                    <a:pt x="0" y="68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Shape 9445"/>
            <p:cNvSpPr/>
            <p:nvPr/>
          </p:nvSpPr>
          <p:spPr>
            <a:xfrm>
              <a:off x="2476292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135661" y="0"/>
                  </a:moveTo>
                  <a:lnTo>
                    <a:pt x="135661" y="74816"/>
                  </a:lnTo>
                  <a:cubicBezTo>
                    <a:pt x="103442" y="74816"/>
                    <a:pt x="84836" y="96647"/>
                    <a:pt x="84836" y="131013"/>
                  </a:cubicBezTo>
                  <a:cubicBezTo>
                    <a:pt x="84836" y="165379"/>
                    <a:pt x="103442" y="187211"/>
                    <a:pt x="135661" y="187211"/>
                  </a:cubicBezTo>
                  <a:lnTo>
                    <a:pt x="135661" y="262014"/>
                  </a:lnTo>
                  <a:cubicBezTo>
                    <a:pt x="45453" y="262014"/>
                    <a:pt x="0" y="202959"/>
                    <a:pt x="0" y="131013"/>
                  </a:cubicBezTo>
                  <a:cubicBezTo>
                    <a:pt x="0" y="59068"/>
                    <a:pt x="45453" y="0"/>
                    <a:pt x="135661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Shape 9446"/>
            <p:cNvSpPr/>
            <p:nvPr/>
          </p:nvSpPr>
          <p:spPr>
            <a:xfrm>
              <a:off x="2611953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0" y="0"/>
                  </a:moveTo>
                  <a:cubicBezTo>
                    <a:pt x="90208" y="0"/>
                    <a:pt x="135661" y="59068"/>
                    <a:pt x="135661" y="131013"/>
                  </a:cubicBezTo>
                  <a:cubicBezTo>
                    <a:pt x="135661" y="202959"/>
                    <a:pt x="90208" y="262014"/>
                    <a:pt x="0" y="262014"/>
                  </a:cubicBezTo>
                  <a:lnTo>
                    <a:pt x="0" y="187211"/>
                  </a:lnTo>
                  <a:cubicBezTo>
                    <a:pt x="32220" y="187211"/>
                    <a:pt x="50826" y="165379"/>
                    <a:pt x="50826" y="131013"/>
                  </a:cubicBezTo>
                  <a:cubicBezTo>
                    <a:pt x="50826" y="96647"/>
                    <a:pt x="32220" y="74816"/>
                    <a:pt x="0" y="748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9447"/>
            <p:cNvSpPr/>
            <p:nvPr/>
          </p:nvSpPr>
          <p:spPr>
            <a:xfrm>
              <a:off x="2764758" y="914570"/>
              <a:ext cx="212979" cy="262014"/>
            </a:xfrm>
            <a:custGeom>
              <a:avLst/>
              <a:gdLst/>
              <a:ahLst/>
              <a:cxnLst/>
              <a:rect l="0" t="0" r="0" b="0"/>
              <a:pathLst>
                <a:path w="212979" h="262014">
                  <a:moveTo>
                    <a:pt x="137452" y="0"/>
                  </a:moveTo>
                  <a:cubicBezTo>
                    <a:pt x="163220" y="0"/>
                    <a:pt x="188989" y="5016"/>
                    <a:pt x="211188" y="15037"/>
                  </a:cubicBezTo>
                  <a:lnTo>
                    <a:pt x="211188" y="88773"/>
                  </a:lnTo>
                  <a:cubicBezTo>
                    <a:pt x="197218" y="79108"/>
                    <a:pt x="174320" y="71590"/>
                    <a:pt x="152133" y="71590"/>
                  </a:cubicBezTo>
                  <a:cubicBezTo>
                    <a:pt x="117754" y="71590"/>
                    <a:pt x="85179" y="88773"/>
                    <a:pt x="85179" y="133515"/>
                  </a:cubicBezTo>
                  <a:cubicBezTo>
                    <a:pt x="85179" y="172898"/>
                    <a:pt x="117411" y="189357"/>
                    <a:pt x="150330" y="189357"/>
                  </a:cubicBezTo>
                  <a:cubicBezTo>
                    <a:pt x="176111" y="189357"/>
                    <a:pt x="200089" y="182918"/>
                    <a:pt x="212979" y="171463"/>
                  </a:cubicBezTo>
                  <a:lnTo>
                    <a:pt x="212979" y="246990"/>
                  </a:lnTo>
                  <a:cubicBezTo>
                    <a:pt x="190779" y="257010"/>
                    <a:pt x="166078" y="262014"/>
                    <a:pt x="139598" y="262014"/>
                  </a:cubicBezTo>
                  <a:cubicBezTo>
                    <a:pt x="68720" y="262014"/>
                    <a:pt x="343" y="224790"/>
                    <a:pt x="343" y="133515"/>
                  </a:cubicBezTo>
                  <a:cubicBezTo>
                    <a:pt x="0" y="38303"/>
                    <a:pt x="68720" y="0"/>
                    <a:pt x="137452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448"/>
            <p:cNvSpPr/>
            <p:nvPr/>
          </p:nvSpPr>
          <p:spPr>
            <a:xfrm>
              <a:off x="2993092" y="920300"/>
              <a:ext cx="216916" cy="250558"/>
            </a:xfrm>
            <a:custGeom>
              <a:avLst/>
              <a:gdLst/>
              <a:ahLst/>
              <a:cxnLst/>
              <a:rect l="0" t="0" r="0" b="0"/>
              <a:pathLst>
                <a:path w="216916" h="250558">
                  <a:moveTo>
                    <a:pt x="0" y="0"/>
                  </a:moveTo>
                  <a:lnTo>
                    <a:pt x="216916" y="0"/>
                  </a:lnTo>
                  <a:lnTo>
                    <a:pt x="216916" y="72314"/>
                  </a:lnTo>
                  <a:lnTo>
                    <a:pt x="149618" y="72314"/>
                  </a:lnTo>
                  <a:lnTo>
                    <a:pt x="149618" y="250558"/>
                  </a:lnTo>
                  <a:lnTo>
                    <a:pt x="67297" y="250558"/>
                  </a:lnTo>
                  <a:lnTo>
                    <a:pt x="67297" y="72314"/>
                  </a:lnTo>
                  <a:lnTo>
                    <a:pt x="0" y="72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Shape 9449"/>
            <p:cNvSpPr/>
            <p:nvPr/>
          </p:nvSpPr>
          <p:spPr>
            <a:xfrm>
              <a:off x="3182407" y="920307"/>
              <a:ext cx="138341" cy="250558"/>
            </a:xfrm>
            <a:custGeom>
              <a:avLst/>
              <a:gdLst/>
              <a:ahLst/>
              <a:cxnLst/>
              <a:rect l="0" t="0" r="0" b="0"/>
              <a:pathLst>
                <a:path w="138341" h="250558">
                  <a:moveTo>
                    <a:pt x="93777" y="0"/>
                  </a:moveTo>
                  <a:lnTo>
                    <a:pt x="138341" y="0"/>
                  </a:lnTo>
                  <a:lnTo>
                    <a:pt x="138341" y="72746"/>
                  </a:lnTo>
                  <a:lnTo>
                    <a:pt x="138163" y="71946"/>
                  </a:lnTo>
                  <a:cubicBezTo>
                    <a:pt x="136385" y="84824"/>
                    <a:pt x="133871" y="94856"/>
                    <a:pt x="131369" y="104153"/>
                  </a:cubicBezTo>
                  <a:lnTo>
                    <a:pt x="113817" y="157493"/>
                  </a:lnTo>
                  <a:lnTo>
                    <a:pt x="138341" y="157493"/>
                  </a:lnTo>
                  <a:lnTo>
                    <a:pt x="138341" y="217272"/>
                  </a:lnTo>
                  <a:lnTo>
                    <a:pt x="94856" y="217272"/>
                  </a:lnTo>
                  <a:lnTo>
                    <a:pt x="83757" y="250558"/>
                  </a:lnTo>
                  <a:lnTo>
                    <a:pt x="0" y="250558"/>
                  </a:lnTo>
                  <a:lnTo>
                    <a:pt x="93777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Shape 9450"/>
            <p:cNvSpPr/>
            <p:nvPr/>
          </p:nvSpPr>
          <p:spPr>
            <a:xfrm>
              <a:off x="3320748" y="920307"/>
              <a:ext cx="137642" cy="250558"/>
            </a:xfrm>
            <a:custGeom>
              <a:avLst/>
              <a:gdLst/>
              <a:ahLst/>
              <a:cxnLst/>
              <a:rect l="0" t="0" r="0" b="0"/>
              <a:pathLst>
                <a:path w="137642" h="250558">
                  <a:moveTo>
                    <a:pt x="0" y="0"/>
                  </a:moveTo>
                  <a:lnTo>
                    <a:pt x="44209" y="0"/>
                  </a:lnTo>
                  <a:lnTo>
                    <a:pt x="137642" y="250558"/>
                  </a:lnTo>
                  <a:lnTo>
                    <a:pt x="53873" y="250558"/>
                  </a:lnTo>
                  <a:lnTo>
                    <a:pt x="43142" y="217272"/>
                  </a:lnTo>
                  <a:lnTo>
                    <a:pt x="0" y="217272"/>
                  </a:lnTo>
                  <a:lnTo>
                    <a:pt x="0" y="157493"/>
                  </a:lnTo>
                  <a:lnTo>
                    <a:pt x="24524" y="157493"/>
                  </a:lnTo>
                  <a:lnTo>
                    <a:pt x="6985" y="104153"/>
                  </a:lnTo>
                  <a:lnTo>
                    <a:pt x="0" y="72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Shape 9451"/>
            <p:cNvSpPr/>
            <p:nvPr/>
          </p:nvSpPr>
          <p:spPr>
            <a:xfrm>
              <a:off x="1669786" y="797971"/>
              <a:ext cx="186804" cy="447535"/>
            </a:xfrm>
            <a:custGeom>
              <a:avLst/>
              <a:gdLst/>
              <a:ahLst/>
              <a:cxnLst/>
              <a:rect l="0" t="0" r="0" b="0"/>
              <a:pathLst>
                <a:path w="186804" h="447535">
                  <a:moveTo>
                    <a:pt x="0" y="0"/>
                  </a:moveTo>
                  <a:lnTo>
                    <a:pt x="186804" y="190690"/>
                  </a:lnTo>
                  <a:lnTo>
                    <a:pt x="186804" y="447535"/>
                  </a:lnTo>
                  <a:lnTo>
                    <a:pt x="0" y="256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Shape 9452"/>
            <p:cNvSpPr/>
            <p:nvPr/>
          </p:nvSpPr>
          <p:spPr>
            <a:xfrm>
              <a:off x="1750640" y="1209619"/>
              <a:ext cx="105944" cy="253822"/>
            </a:xfrm>
            <a:custGeom>
              <a:avLst/>
              <a:gdLst/>
              <a:ahLst/>
              <a:cxnLst/>
              <a:rect l="0" t="0" r="0" b="0"/>
              <a:pathLst>
                <a:path w="105944" h="253822">
                  <a:moveTo>
                    <a:pt x="0" y="0"/>
                  </a:moveTo>
                  <a:lnTo>
                    <a:pt x="105944" y="108153"/>
                  </a:lnTo>
                  <a:lnTo>
                    <a:pt x="105944" y="253822"/>
                  </a:lnTo>
                  <a:lnTo>
                    <a:pt x="0" y="145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Shape 9453"/>
            <p:cNvSpPr/>
            <p:nvPr/>
          </p:nvSpPr>
          <p:spPr>
            <a:xfrm>
              <a:off x="1892021" y="422687"/>
              <a:ext cx="309182" cy="740766"/>
            </a:xfrm>
            <a:custGeom>
              <a:avLst/>
              <a:gdLst/>
              <a:ahLst/>
              <a:cxnLst/>
              <a:rect l="0" t="0" r="0" b="0"/>
              <a:pathLst>
                <a:path w="309182" h="740766">
                  <a:moveTo>
                    <a:pt x="309182" y="0"/>
                  </a:moveTo>
                  <a:lnTo>
                    <a:pt x="309182" y="425133"/>
                  </a:lnTo>
                  <a:lnTo>
                    <a:pt x="0" y="740766"/>
                  </a:lnTo>
                  <a:lnTo>
                    <a:pt x="0" y="315633"/>
                  </a:lnTo>
                  <a:lnTo>
                    <a:pt x="309182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19" name="Рисунок 118"/>
          <p:cNvPicPr>
            <a:picLocks noGrp="1"/>
          </p:cNvPicPr>
          <p:nvPr>
            <p:ph type="pic" sz="quarter" idx="3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5" b="15015"/>
          <a:stretch>
            <a:fillRect/>
          </a:stretch>
        </p:blipFill>
        <p:spPr bwMode="auto">
          <a:xfrm>
            <a:off x="2988808" y="1367766"/>
            <a:ext cx="1436119" cy="128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Рисунок 119"/>
          <p:cNvPicPr>
            <a:picLocks noGrp="1"/>
          </p:cNvPicPr>
          <p:nvPr>
            <p:ph type="pic" sz="quarter" idx="3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7" b="18407"/>
          <a:stretch>
            <a:fillRect/>
          </a:stretch>
        </p:blipFill>
        <p:spPr bwMode="auto">
          <a:xfrm>
            <a:off x="2621973" y="4257208"/>
            <a:ext cx="1681358" cy="1394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Рисунок 120"/>
          <p:cNvPicPr>
            <a:picLocks noGrp="1"/>
          </p:cNvPicPr>
          <p:nvPr>
            <p:ph type="pic" sz="quarter" idx="3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1" b="15031"/>
          <a:stretch>
            <a:fillRect/>
          </a:stretch>
        </p:blipFill>
        <p:spPr bwMode="auto">
          <a:xfrm>
            <a:off x="830224" y="4257207"/>
            <a:ext cx="1318703" cy="149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7" cstate="print"/>
          <a:srcRect t="18395" b="18395"/>
          <a:stretch>
            <a:fillRect/>
          </a:stretch>
        </p:blipFill>
        <p:spPr bwMode="auto">
          <a:xfrm>
            <a:off x="902433" y="1262834"/>
            <a:ext cx="1615915" cy="147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8" cstate="print"/>
          <a:srcRect l="5151" r="5151"/>
          <a:stretch>
            <a:fillRect/>
          </a:stretch>
        </p:blipFill>
        <p:spPr bwMode="auto">
          <a:xfrm>
            <a:off x="3542291" y="2525962"/>
            <a:ext cx="1040107" cy="167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6453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287BCDAF-88B9-331D-02FA-4F09085D58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Batang"/>
                <a:cs typeface="Arial"/>
              </a:rPr>
              <a:t>Коллективный проект 6 класса, руководитель учитель биологии Кононенко Александра Николаевна</a:t>
            </a:r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>
                <a:latin typeface="Arial"/>
                <a:ea typeface="Batang"/>
                <a:cs typeface="Arial"/>
              </a:rPr>
              <a:t>Email: </a:t>
            </a:r>
            <a:r>
              <a:rPr lang="en-US" dirty="0">
                <a:latin typeface="Arial"/>
                <a:ea typeface="Batang"/>
                <a:cs typeface="Arial"/>
                <a:hlinkClick r:id="rId2"/>
              </a:rPr>
              <a:t>konoaleksandra@yandex.ru</a:t>
            </a:r>
            <a:endParaRPr lang="en-US" dirty="0">
              <a:latin typeface="Arial"/>
              <a:ea typeface="Batang"/>
              <a:cs typeface="Arial"/>
            </a:endParaRPr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Batang"/>
                <a:cs typeface="Arial"/>
              </a:rPr>
              <a:t>Телефон: 89212061219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Batang"/>
              <a:cs typeface="Arial"/>
            </a:endParaRPr>
          </a:p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xmlns="" id="{1412A401-0F5A-CB2D-F97D-4F7557BE4B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/>
              <a:t>Испытание сортов паслёновых для выращивания в закрытом грунте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xmlns="" id="{4059078B-EFF1-E52C-E78E-7311607B850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lvl="0"/>
            <a:r>
              <a:rPr lang="ru-RU" dirty="0"/>
              <a:t>Выявить сорта томатов наиболее пригодных для выращивания в закрытом грунте в условиях </a:t>
            </a:r>
            <a:r>
              <a:rPr lang="ru-RU" dirty="0" err="1"/>
              <a:t>северо</a:t>
            </a:r>
            <a:r>
              <a:rPr lang="ru-RU" dirty="0"/>
              <a:t> – западного региона</a:t>
            </a:r>
          </a:p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xmlns="" id="{5F88B411-15E5-5EAE-494A-DC10D98645D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dirty="0"/>
              <a:t>В ходе работы произведён высев различных сортов томатов, пикировка рассады, высадка в закрытый грунт, наблюдение за ростом растений и урожайностью.</a:t>
            </a:r>
            <a:endParaRPr lang="en-US" dirty="0"/>
          </a:p>
          <a:p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xmlns="" id="{8117C049-91EC-7226-82A9-3B391FEF25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ru-RU" dirty="0"/>
              <a:t>Все сорта томатов благополучно прошли испытания, дали хороший урожай. Наиболее урожайными оказались сорта «Медовая капля», «Балконное чудо», «Клуша». Данные сорта рекомендованы местным жителям для производства в личных подсобных хозяйствах.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FD3B73-092D-1661-9C82-3427A03D0E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1950" b="2195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C18084-C1EA-3FB7-660F-3A71A2E0E78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13407" b="1340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8865E46-FBD7-75DB-4867-45347575F0B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2023" r="2202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F15F49-2901-A420-F0C4-A016E47604E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21924" r="21924"/>
          <a:stretch>
            <a:fillRect/>
          </a:stretch>
        </p:blipFill>
        <p:spPr>
          <a:xfrm>
            <a:off x="838200" y="3808414"/>
            <a:ext cx="1664677" cy="18065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BCEAC6B-2631-36B0-80B4-B2220CD476E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/>
          <a:srcRect t="22003" b="2200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5CADEF04-E626-5079-681E-79A7683B5F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Муниципальное автономное общеобразовательное учреждение «</a:t>
            </a:r>
            <a:r>
              <a:rPr lang="ru-RU" dirty="0" err="1"/>
              <a:t>Ямникская</a:t>
            </a:r>
            <a:r>
              <a:rPr lang="ru-RU" dirty="0"/>
              <a:t> средняя школа», д. Ямник Демянского района</a:t>
            </a:r>
            <a:endParaRPr lang="en-US" dirty="0"/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0D7BBA84-4FCE-949C-9400-A78E593FB5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err="1"/>
              <a:t>естественно-научная</a:t>
            </a:r>
            <a:endParaRPr lang="en-US" dirty="0"/>
          </a:p>
          <a:p>
            <a:endParaRPr lang="en-US" dirty="0"/>
          </a:p>
        </p:txBody>
      </p:sp>
      <p:grpSp>
        <p:nvGrpSpPr>
          <p:cNvPr id="30" name="Group 63418"/>
          <p:cNvGrpSpPr>
            <a:grpSpLocks noGrp="1"/>
          </p:cNvGrpSpPr>
          <p:nvPr/>
        </p:nvGrpSpPr>
        <p:grpSpPr>
          <a:xfrm>
            <a:off x="1948962" y="2890839"/>
            <a:ext cx="978877" cy="1057275"/>
            <a:chOff x="0" y="0"/>
            <a:chExt cx="3831336" cy="1988820"/>
          </a:xfrm>
        </p:grpSpPr>
        <p:sp>
          <p:nvSpPr>
            <p:cNvPr id="31" name="Shape 72461"/>
            <p:cNvSpPr/>
            <p:nvPr/>
          </p:nvSpPr>
          <p:spPr>
            <a:xfrm>
              <a:off x="0" y="0"/>
              <a:ext cx="3831336" cy="1988820"/>
            </a:xfrm>
            <a:custGeom>
              <a:avLst/>
              <a:gdLst/>
              <a:ahLst/>
              <a:cxnLst/>
              <a:rect l="0" t="0" r="0" b="0"/>
              <a:pathLst>
                <a:path w="3831336" h="1988820">
                  <a:moveTo>
                    <a:pt x="0" y="0"/>
                  </a:moveTo>
                  <a:lnTo>
                    <a:pt x="3831336" y="0"/>
                  </a:lnTo>
                  <a:lnTo>
                    <a:pt x="3831336" y="1988820"/>
                  </a:lnTo>
                  <a:lnTo>
                    <a:pt x="0" y="1988820"/>
                  </a:lnTo>
                  <a:lnTo>
                    <a:pt x="0" y="0"/>
                  </a:lnTo>
                </a:path>
              </a:pathLst>
            </a:custGeom>
            <a:solidFill>
              <a:srgbClr val="181717">
                <a:alpha val="14117"/>
              </a:srgbClr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Shape 72462"/>
            <p:cNvSpPr/>
            <p:nvPr/>
          </p:nvSpPr>
          <p:spPr>
            <a:xfrm>
              <a:off x="65885" y="14049"/>
              <a:ext cx="3689998" cy="1845005"/>
            </a:xfrm>
            <a:custGeom>
              <a:avLst/>
              <a:gdLst/>
              <a:ahLst/>
              <a:cxnLst/>
              <a:rect l="0" t="0" r="0" b="0"/>
              <a:pathLst>
                <a:path w="3689998" h="1845005">
                  <a:moveTo>
                    <a:pt x="0" y="0"/>
                  </a:moveTo>
                  <a:lnTo>
                    <a:pt x="3689998" y="0"/>
                  </a:lnTo>
                  <a:lnTo>
                    <a:pt x="3689998" y="1845005"/>
                  </a:lnTo>
                  <a:lnTo>
                    <a:pt x="0" y="1845005"/>
                  </a:lnTo>
                  <a:lnTo>
                    <a:pt x="0" y="0"/>
                  </a:lnTo>
                </a:path>
              </a:pathLst>
            </a:custGeom>
            <a:solidFill>
              <a:srgbClr val="FFFEFD"/>
            </a:solidFill>
            <a:ln w="3264" cap="flat" cmpd="sng" algn="ctr">
              <a:solidFill>
                <a:srgbClr val="999A9A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Shape 9436"/>
            <p:cNvSpPr/>
            <p:nvPr/>
          </p:nvSpPr>
          <p:spPr>
            <a:xfrm>
              <a:off x="272750" y="920300"/>
              <a:ext cx="216916" cy="250558"/>
            </a:xfrm>
            <a:custGeom>
              <a:avLst/>
              <a:gdLst/>
              <a:ahLst/>
              <a:cxnLst/>
              <a:rect l="0" t="0" r="0" b="0"/>
              <a:pathLst>
                <a:path w="216916" h="250558">
                  <a:moveTo>
                    <a:pt x="0" y="0"/>
                  </a:moveTo>
                  <a:lnTo>
                    <a:pt x="216916" y="0"/>
                  </a:lnTo>
                  <a:lnTo>
                    <a:pt x="216916" y="72314"/>
                  </a:lnTo>
                  <a:lnTo>
                    <a:pt x="149619" y="72314"/>
                  </a:lnTo>
                  <a:lnTo>
                    <a:pt x="149619" y="250558"/>
                  </a:lnTo>
                  <a:lnTo>
                    <a:pt x="67297" y="250558"/>
                  </a:lnTo>
                  <a:lnTo>
                    <a:pt x="67297" y="72314"/>
                  </a:lnTo>
                  <a:lnTo>
                    <a:pt x="0" y="72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9437"/>
            <p:cNvSpPr/>
            <p:nvPr/>
          </p:nvSpPr>
          <p:spPr>
            <a:xfrm>
              <a:off x="495360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135661" y="0"/>
                  </a:moveTo>
                  <a:lnTo>
                    <a:pt x="135661" y="74816"/>
                  </a:lnTo>
                  <a:cubicBezTo>
                    <a:pt x="103442" y="74816"/>
                    <a:pt x="84836" y="96647"/>
                    <a:pt x="84836" y="131013"/>
                  </a:cubicBezTo>
                  <a:cubicBezTo>
                    <a:pt x="84836" y="165379"/>
                    <a:pt x="103442" y="187211"/>
                    <a:pt x="135661" y="187211"/>
                  </a:cubicBezTo>
                  <a:lnTo>
                    <a:pt x="135661" y="262014"/>
                  </a:lnTo>
                  <a:cubicBezTo>
                    <a:pt x="45453" y="262014"/>
                    <a:pt x="0" y="202959"/>
                    <a:pt x="0" y="131013"/>
                  </a:cubicBezTo>
                  <a:cubicBezTo>
                    <a:pt x="0" y="59068"/>
                    <a:pt x="45453" y="0"/>
                    <a:pt x="135661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438"/>
            <p:cNvSpPr/>
            <p:nvPr/>
          </p:nvSpPr>
          <p:spPr>
            <a:xfrm>
              <a:off x="631021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0" y="0"/>
                  </a:moveTo>
                  <a:cubicBezTo>
                    <a:pt x="90208" y="0"/>
                    <a:pt x="135661" y="59068"/>
                    <a:pt x="135661" y="131013"/>
                  </a:cubicBezTo>
                  <a:cubicBezTo>
                    <a:pt x="135661" y="202959"/>
                    <a:pt x="90208" y="262014"/>
                    <a:pt x="0" y="262014"/>
                  </a:cubicBezTo>
                  <a:lnTo>
                    <a:pt x="0" y="187211"/>
                  </a:lnTo>
                  <a:cubicBezTo>
                    <a:pt x="32220" y="187211"/>
                    <a:pt x="50825" y="165379"/>
                    <a:pt x="50825" y="131013"/>
                  </a:cubicBezTo>
                  <a:cubicBezTo>
                    <a:pt x="50825" y="96647"/>
                    <a:pt x="32220" y="74816"/>
                    <a:pt x="0" y="748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Shape 9439"/>
            <p:cNvSpPr/>
            <p:nvPr/>
          </p:nvSpPr>
          <p:spPr>
            <a:xfrm>
              <a:off x="785970" y="920307"/>
              <a:ext cx="224434" cy="250558"/>
            </a:xfrm>
            <a:custGeom>
              <a:avLst/>
              <a:gdLst/>
              <a:ahLst/>
              <a:cxnLst/>
              <a:rect l="0" t="0" r="0" b="0"/>
              <a:pathLst>
                <a:path w="224434" h="250558">
                  <a:moveTo>
                    <a:pt x="0" y="0"/>
                  </a:moveTo>
                  <a:lnTo>
                    <a:pt x="82677" y="0"/>
                  </a:lnTo>
                  <a:lnTo>
                    <a:pt x="82677" y="83757"/>
                  </a:lnTo>
                  <a:cubicBezTo>
                    <a:pt x="82677" y="100584"/>
                    <a:pt x="96647" y="107023"/>
                    <a:pt x="113106" y="107023"/>
                  </a:cubicBezTo>
                  <a:cubicBezTo>
                    <a:pt x="122771" y="107023"/>
                    <a:pt x="133147" y="104877"/>
                    <a:pt x="141745" y="100940"/>
                  </a:cubicBezTo>
                  <a:lnTo>
                    <a:pt x="141745" y="0"/>
                  </a:lnTo>
                  <a:lnTo>
                    <a:pt x="224434" y="0"/>
                  </a:lnTo>
                  <a:lnTo>
                    <a:pt x="224434" y="250558"/>
                  </a:lnTo>
                  <a:lnTo>
                    <a:pt x="141745" y="250558"/>
                  </a:lnTo>
                  <a:lnTo>
                    <a:pt x="141745" y="171095"/>
                  </a:lnTo>
                  <a:cubicBezTo>
                    <a:pt x="125997" y="176111"/>
                    <a:pt x="108458" y="178969"/>
                    <a:pt x="90919" y="178969"/>
                  </a:cubicBezTo>
                  <a:cubicBezTo>
                    <a:pt x="37579" y="178969"/>
                    <a:pt x="0" y="151409"/>
                    <a:pt x="0" y="937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Shape 9440"/>
            <p:cNvSpPr/>
            <p:nvPr/>
          </p:nvSpPr>
          <p:spPr>
            <a:xfrm>
              <a:off x="1048298" y="920307"/>
              <a:ext cx="245910" cy="250558"/>
            </a:xfrm>
            <a:custGeom>
              <a:avLst/>
              <a:gdLst/>
              <a:ahLst/>
              <a:cxnLst/>
              <a:rect l="0" t="0" r="0" b="0"/>
              <a:pathLst>
                <a:path w="245910" h="250558">
                  <a:moveTo>
                    <a:pt x="0" y="0"/>
                  </a:moveTo>
                  <a:lnTo>
                    <a:pt x="82690" y="0"/>
                  </a:lnTo>
                  <a:lnTo>
                    <a:pt x="82690" y="88760"/>
                  </a:lnTo>
                  <a:lnTo>
                    <a:pt x="103441" y="88760"/>
                  </a:lnTo>
                  <a:lnTo>
                    <a:pt x="153556" y="0"/>
                  </a:lnTo>
                  <a:lnTo>
                    <a:pt x="244475" y="0"/>
                  </a:lnTo>
                  <a:lnTo>
                    <a:pt x="168237" y="124206"/>
                  </a:lnTo>
                  <a:lnTo>
                    <a:pt x="245910" y="250558"/>
                  </a:lnTo>
                  <a:lnTo>
                    <a:pt x="154991" y="250558"/>
                  </a:lnTo>
                  <a:lnTo>
                    <a:pt x="101651" y="161074"/>
                  </a:lnTo>
                  <a:lnTo>
                    <a:pt x="82690" y="161074"/>
                  </a:lnTo>
                  <a:lnTo>
                    <a:pt x="82690" y="250558"/>
                  </a:lnTo>
                  <a:lnTo>
                    <a:pt x="0" y="250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Shape 9441"/>
            <p:cNvSpPr/>
            <p:nvPr/>
          </p:nvSpPr>
          <p:spPr>
            <a:xfrm>
              <a:off x="1288797" y="920307"/>
              <a:ext cx="138348" cy="250558"/>
            </a:xfrm>
            <a:custGeom>
              <a:avLst/>
              <a:gdLst/>
              <a:ahLst/>
              <a:cxnLst/>
              <a:rect l="0" t="0" r="0" b="0"/>
              <a:pathLst>
                <a:path w="138348" h="250558">
                  <a:moveTo>
                    <a:pt x="93777" y="0"/>
                  </a:moveTo>
                  <a:lnTo>
                    <a:pt x="138348" y="0"/>
                  </a:lnTo>
                  <a:lnTo>
                    <a:pt x="138348" y="72775"/>
                  </a:lnTo>
                  <a:lnTo>
                    <a:pt x="138163" y="71946"/>
                  </a:lnTo>
                  <a:cubicBezTo>
                    <a:pt x="136373" y="84824"/>
                    <a:pt x="133871" y="94856"/>
                    <a:pt x="131369" y="104153"/>
                  </a:cubicBezTo>
                  <a:lnTo>
                    <a:pt x="113830" y="157493"/>
                  </a:lnTo>
                  <a:lnTo>
                    <a:pt x="138348" y="157493"/>
                  </a:lnTo>
                  <a:lnTo>
                    <a:pt x="138348" y="217272"/>
                  </a:lnTo>
                  <a:lnTo>
                    <a:pt x="94856" y="217272"/>
                  </a:lnTo>
                  <a:lnTo>
                    <a:pt x="83757" y="250558"/>
                  </a:lnTo>
                  <a:lnTo>
                    <a:pt x="0" y="250558"/>
                  </a:lnTo>
                  <a:lnTo>
                    <a:pt x="93777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Shape 9442"/>
            <p:cNvSpPr/>
            <p:nvPr/>
          </p:nvSpPr>
          <p:spPr>
            <a:xfrm>
              <a:off x="1427145" y="920307"/>
              <a:ext cx="137623" cy="250558"/>
            </a:xfrm>
            <a:custGeom>
              <a:avLst/>
              <a:gdLst/>
              <a:ahLst/>
              <a:cxnLst/>
              <a:rect l="0" t="0" r="0" b="0"/>
              <a:pathLst>
                <a:path w="137623" h="250558">
                  <a:moveTo>
                    <a:pt x="0" y="0"/>
                  </a:moveTo>
                  <a:lnTo>
                    <a:pt x="44202" y="0"/>
                  </a:lnTo>
                  <a:lnTo>
                    <a:pt x="137623" y="250558"/>
                  </a:lnTo>
                  <a:lnTo>
                    <a:pt x="53867" y="250558"/>
                  </a:lnTo>
                  <a:lnTo>
                    <a:pt x="43123" y="217272"/>
                  </a:lnTo>
                  <a:lnTo>
                    <a:pt x="0" y="217272"/>
                  </a:lnTo>
                  <a:lnTo>
                    <a:pt x="0" y="157493"/>
                  </a:lnTo>
                  <a:lnTo>
                    <a:pt x="24517" y="157493"/>
                  </a:lnTo>
                  <a:lnTo>
                    <a:pt x="6978" y="104153"/>
                  </a:lnTo>
                  <a:lnTo>
                    <a:pt x="0" y="72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Shape 9443"/>
            <p:cNvSpPr/>
            <p:nvPr/>
          </p:nvSpPr>
          <p:spPr>
            <a:xfrm>
              <a:off x="2239364" y="920300"/>
              <a:ext cx="111322" cy="250558"/>
            </a:xfrm>
            <a:custGeom>
              <a:avLst/>
              <a:gdLst/>
              <a:ahLst/>
              <a:cxnLst/>
              <a:rect l="0" t="0" r="0" b="0"/>
              <a:pathLst>
                <a:path w="111322" h="250558">
                  <a:moveTo>
                    <a:pt x="0" y="0"/>
                  </a:moveTo>
                  <a:lnTo>
                    <a:pt x="109538" y="0"/>
                  </a:lnTo>
                  <a:lnTo>
                    <a:pt x="111322" y="183"/>
                  </a:lnTo>
                  <a:lnTo>
                    <a:pt x="111322" y="68647"/>
                  </a:lnTo>
                  <a:lnTo>
                    <a:pt x="108814" y="68009"/>
                  </a:lnTo>
                  <a:lnTo>
                    <a:pt x="82690" y="68009"/>
                  </a:lnTo>
                  <a:lnTo>
                    <a:pt x="82690" y="117043"/>
                  </a:lnTo>
                  <a:lnTo>
                    <a:pt x="108814" y="117043"/>
                  </a:lnTo>
                  <a:lnTo>
                    <a:pt x="111322" y="116411"/>
                  </a:lnTo>
                  <a:lnTo>
                    <a:pt x="111322" y="184881"/>
                  </a:lnTo>
                  <a:lnTo>
                    <a:pt x="109538" y="185064"/>
                  </a:lnTo>
                  <a:lnTo>
                    <a:pt x="82690" y="185064"/>
                  </a:lnTo>
                  <a:lnTo>
                    <a:pt x="82690" y="250558"/>
                  </a:lnTo>
                  <a:lnTo>
                    <a:pt x="0" y="250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Shape 9444"/>
            <p:cNvSpPr/>
            <p:nvPr/>
          </p:nvSpPr>
          <p:spPr>
            <a:xfrm>
              <a:off x="2350686" y="920484"/>
              <a:ext cx="110611" cy="184698"/>
            </a:xfrm>
            <a:custGeom>
              <a:avLst/>
              <a:gdLst/>
              <a:ahLst/>
              <a:cxnLst/>
              <a:rect l="0" t="0" r="0" b="0"/>
              <a:pathLst>
                <a:path w="110611" h="184698">
                  <a:moveTo>
                    <a:pt x="0" y="0"/>
                  </a:moveTo>
                  <a:lnTo>
                    <a:pt x="42652" y="4387"/>
                  </a:lnTo>
                  <a:cubicBezTo>
                    <a:pt x="83222" y="13936"/>
                    <a:pt x="110611" y="39644"/>
                    <a:pt x="110611" y="92527"/>
                  </a:cubicBezTo>
                  <a:cubicBezTo>
                    <a:pt x="110611" y="145143"/>
                    <a:pt x="83222" y="170784"/>
                    <a:pt x="42652" y="180316"/>
                  </a:cubicBezTo>
                  <a:lnTo>
                    <a:pt x="0" y="184698"/>
                  </a:lnTo>
                  <a:lnTo>
                    <a:pt x="0" y="116227"/>
                  </a:lnTo>
                  <a:lnTo>
                    <a:pt x="20177" y="111137"/>
                  </a:lnTo>
                  <a:cubicBezTo>
                    <a:pt x="25591" y="107202"/>
                    <a:pt x="28632" y="101118"/>
                    <a:pt x="28632" y="92527"/>
                  </a:cubicBezTo>
                  <a:cubicBezTo>
                    <a:pt x="28632" y="83757"/>
                    <a:pt x="25591" y="77582"/>
                    <a:pt x="20177" y="73599"/>
                  </a:cubicBezTo>
                  <a:lnTo>
                    <a:pt x="0" y="68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Shape 9445"/>
            <p:cNvSpPr/>
            <p:nvPr/>
          </p:nvSpPr>
          <p:spPr>
            <a:xfrm>
              <a:off x="2476292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135661" y="0"/>
                  </a:moveTo>
                  <a:lnTo>
                    <a:pt x="135661" y="74816"/>
                  </a:lnTo>
                  <a:cubicBezTo>
                    <a:pt x="103442" y="74816"/>
                    <a:pt x="84836" y="96647"/>
                    <a:pt x="84836" y="131013"/>
                  </a:cubicBezTo>
                  <a:cubicBezTo>
                    <a:pt x="84836" y="165379"/>
                    <a:pt x="103442" y="187211"/>
                    <a:pt x="135661" y="187211"/>
                  </a:cubicBezTo>
                  <a:lnTo>
                    <a:pt x="135661" y="262014"/>
                  </a:lnTo>
                  <a:cubicBezTo>
                    <a:pt x="45453" y="262014"/>
                    <a:pt x="0" y="202959"/>
                    <a:pt x="0" y="131013"/>
                  </a:cubicBezTo>
                  <a:cubicBezTo>
                    <a:pt x="0" y="59068"/>
                    <a:pt x="45453" y="0"/>
                    <a:pt x="135661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Shape 9446"/>
            <p:cNvSpPr/>
            <p:nvPr/>
          </p:nvSpPr>
          <p:spPr>
            <a:xfrm>
              <a:off x="2611953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0" y="0"/>
                  </a:moveTo>
                  <a:cubicBezTo>
                    <a:pt x="90208" y="0"/>
                    <a:pt x="135661" y="59068"/>
                    <a:pt x="135661" y="131013"/>
                  </a:cubicBezTo>
                  <a:cubicBezTo>
                    <a:pt x="135661" y="202959"/>
                    <a:pt x="90208" y="262014"/>
                    <a:pt x="0" y="262014"/>
                  </a:cubicBezTo>
                  <a:lnTo>
                    <a:pt x="0" y="187211"/>
                  </a:lnTo>
                  <a:cubicBezTo>
                    <a:pt x="32220" y="187211"/>
                    <a:pt x="50826" y="165379"/>
                    <a:pt x="50826" y="131013"/>
                  </a:cubicBezTo>
                  <a:cubicBezTo>
                    <a:pt x="50826" y="96647"/>
                    <a:pt x="32220" y="74816"/>
                    <a:pt x="0" y="748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Shape 9447"/>
            <p:cNvSpPr/>
            <p:nvPr/>
          </p:nvSpPr>
          <p:spPr>
            <a:xfrm>
              <a:off x="2764758" y="914570"/>
              <a:ext cx="212979" cy="262014"/>
            </a:xfrm>
            <a:custGeom>
              <a:avLst/>
              <a:gdLst/>
              <a:ahLst/>
              <a:cxnLst/>
              <a:rect l="0" t="0" r="0" b="0"/>
              <a:pathLst>
                <a:path w="212979" h="262014">
                  <a:moveTo>
                    <a:pt x="137452" y="0"/>
                  </a:moveTo>
                  <a:cubicBezTo>
                    <a:pt x="163220" y="0"/>
                    <a:pt x="188989" y="5016"/>
                    <a:pt x="211188" y="15037"/>
                  </a:cubicBezTo>
                  <a:lnTo>
                    <a:pt x="211188" y="88773"/>
                  </a:lnTo>
                  <a:cubicBezTo>
                    <a:pt x="197218" y="79108"/>
                    <a:pt x="174320" y="71590"/>
                    <a:pt x="152133" y="71590"/>
                  </a:cubicBezTo>
                  <a:cubicBezTo>
                    <a:pt x="117754" y="71590"/>
                    <a:pt x="85179" y="88773"/>
                    <a:pt x="85179" y="133515"/>
                  </a:cubicBezTo>
                  <a:cubicBezTo>
                    <a:pt x="85179" y="172898"/>
                    <a:pt x="117411" y="189357"/>
                    <a:pt x="150330" y="189357"/>
                  </a:cubicBezTo>
                  <a:cubicBezTo>
                    <a:pt x="176111" y="189357"/>
                    <a:pt x="200089" y="182918"/>
                    <a:pt x="212979" y="171463"/>
                  </a:cubicBezTo>
                  <a:lnTo>
                    <a:pt x="212979" y="246990"/>
                  </a:lnTo>
                  <a:cubicBezTo>
                    <a:pt x="190779" y="257010"/>
                    <a:pt x="166078" y="262014"/>
                    <a:pt x="139598" y="262014"/>
                  </a:cubicBezTo>
                  <a:cubicBezTo>
                    <a:pt x="68720" y="262014"/>
                    <a:pt x="343" y="224790"/>
                    <a:pt x="343" y="133515"/>
                  </a:cubicBezTo>
                  <a:cubicBezTo>
                    <a:pt x="0" y="38303"/>
                    <a:pt x="68720" y="0"/>
                    <a:pt x="137452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Shape 9448"/>
            <p:cNvSpPr/>
            <p:nvPr/>
          </p:nvSpPr>
          <p:spPr>
            <a:xfrm>
              <a:off x="2993092" y="920300"/>
              <a:ext cx="216916" cy="250558"/>
            </a:xfrm>
            <a:custGeom>
              <a:avLst/>
              <a:gdLst/>
              <a:ahLst/>
              <a:cxnLst/>
              <a:rect l="0" t="0" r="0" b="0"/>
              <a:pathLst>
                <a:path w="216916" h="250558">
                  <a:moveTo>
                    <a:pt x="0" y="0"/>
                  </a:moveTo>
                  <a:lnTo>
                    <a:pt x="216916" y="0"/>
                  </a:lnTo>
                  <a:lnTo>
                    <a:pt x="216916" y="72314"/>
                  </a:lnTo>
                  <a:lnTo>
                    <a:pt x="149618" y="72314"/>
                  </a:lnTo>
                  <a:lnTo>
                    <a:pt x="149618" y="250558"/>
                  </a:lnTo>
                  <a:lnTo>
                    <a:pt x="67297" y="250558"/>
                  </a:lnTo>
                  <a:lnTo>
                    <a:pt x="67297" y="72314"/>
                  </a:lnTo>
                  <a:lnTo>
                    <a:pt x="0" y="72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Shape 9449"/>
            <p:cNvSpPr/>
            <p:nvPr/>
          </p:nvSpPr>
          <p:spPr>
            <a:xfrm>
              <a:off x="3182407" y="920307"/>
              <a:ext cx="138341" cy="250558"/>
            </a:xfrm>
            <a:custGeom>
              <a:avLst/>
              <a:gdLst/>
              <a:ahLst/>
              <a:cxnLst/>
              <a:rect l="0" t="0" r="0" b="0"/>
              <a:pathLst>
                <a:path w="138341" h="250558">
                  <a:moveTo>
                    <a:pt x="93777" y="0"/>
                  </a:moveTo>
                  <a:lnTo>
                    <a:pt x="138341" y="0"/>
                  </a:lnTo>
                  <a:lnTo>
                    <a:pt x="138341" y="72746"/>
                  </a:lnTo>
                  <a:lnTo>
                    <a:pt x="138163" y="71946"/>
                  </a:lnTo>
                  <a:cubicBezTo>
                    <a:pt x="136385" y="84824"/>
                    <a:pt x="133871" y="94856"/>
                    <a:pt x="131369" y="104153"/>
                  </a:cubicBezTo>
                  <a:lnTo>
                    <a:pt x="113817" y="157493"/>
                  </a:lnTo>
                  <a:lnTo>
                    <a:pt x="138341" y="157493"/>
                  </a:lnTo>
                  <a:lnTo>
                    <a:pt x="138341" y="217272"/>
                  </a:lnTo>
                  <a:lnTo>
                    <a:pt x="94856" y="217272"/>
                  </a:lnTo>
                  <a:lnTo>
                    <a:pt x="83757" y="250558"/>
                  </a:lnTo>
                  <a:lnTo>
                    <a:pt x="0" y="250558"/>
                  </a:lnTo>
                  <a:lnTo>
                    <a:pt x="93777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Shape 9450"/>
            <p:cNvSpPr/>
            <p:nvPr/>
          </p:nvSpPr>
          <p:spPr>
            <a:xfrm>
              <a:off x="3320748" y="920307"/>
              <a:ext cx="137642" cy="250558"/>
            </a:xfrm>
            <a:custGeom>
              <a:avLst/>
              <a:gdLst/>
              <a:ahLst/>
              <a:cxnLst/>
              <a:rect l="0" t="0" r="0" b="0"/>
              <a:pathLst>
                <a:path w="137642" h="250558">
                  <a:moveTo>
                    <a:pt x="0" y="0"/>
                  </a:moveTo>
                  <a:lnTo>
                    <a:pt x="44209" y="0"/>
                  </a:lnTo>
                  <a:lnTo>
                    <a:pt x="137642" y="250558"/>
                  </a:lnTo>
                  <a:lnTo>
                    <a:pt x="53873" y="250558"/>
                  </a:lnTo>
                  <a:lnTo>
                    <a:pt x="43142" y="217272"/>
                  </a:lnTo>
                  <a:lnTo>
                    <a:pt x="0" y="217272"/>
                  </a:lnTo>
                  <a:lnTo>
                    <a:pt x="0" y="157493"/>
                  </a:lnTo>
                  <a:lnTo>
                    <a:pt x="24524" y="157493"/>
                  </a:lnTo>
                  <a:lnTo>
                    <a:pt x="6985" y="104153"/>
                  </a:lnTo>
                  <a:lnTo>
                    <a:pt x="0" y="72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Shape 9451"/>
            <p:cNvSpPr/>
            <p:nvPr/>
          </p:nvSpPr>
          <p:spPr>
            <a:xfrm>
              <a:off x="1669786" y="797971"/>
              <a:ext cx="186804" cy="447535"/>
            </a:xfrm>
            <a:custGeom>
              <a:avLst/>
              <a:gdLst/>
              <a:ahLst/>
              <a:cxnLst/>
              <a:rect l="0" t="0" r="0" b="0"/>
              <a:pathLst>
                <a:path w="186804" h="447535">
                  <a:moveTo>
                    <a:pt x="0" y="0"/>
                  </a:moveTo>
                  <a:lnTo>
                    <a:pt x="186804" y="190690"/>
                  </a:lnTo>
                  <a:lnTo>
                    <a:pt x="186804" y="447535"/>
                  </a:lnTo>
                  <a:lnTo>
                    <a:pt x="0" y="256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Shape 9452"/>
            <p:cNvSpPr/>
            <p:nvPr/>
          </p:nvSpPr>
          <p:spPr>
            <a:xfrm>
              <a:off x="1750640" y="1209619"/>
              <a:ext cx="105944" cy="253822"/>
            </a:xfrm>
            <a:custGeom>
              <a:avLst/>
              <a:gdLst/>
              <a:ahLst/>
              <a:cxnLst/>
              <a:rect l="0" t="0" r="0" b="0"/>
              <a:pathLst>
                <a:path w="105944" h="253822">
                  <a:moveTo>
                    <a:pt x="0" y="0"/>
                  </a:moveTo>
                  <a:lnTo>
                    <a:pt x="105944" y="108153"/>
                  </a:lnTo>
                  <a:lnTo>
                    <a:pt x="105944" y="253822"/>
                  </a:lnTo>
                  <a:lnTo>
                    <a:pt x="0" y="145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Shape 9453"/>
            <p:cNvSpPr/>
            <p:nvPr/>
          </p:nvSpPr>
          <p:spPr>
            <a:xfrm>
              <a:off x="1892021" y="422687"/>
              <a:ext cx="309182" cy="740766"/>
            </a:xfrm>
            <a:custGeom>
              <a:avLst/>
              <a:gdLst/>
              <a:ahLst/>
              <a:cxnLst/>
              <a:rect l="0" t="0" r="0" b="0"/>
              <a:pathLst>
                <a:path w="309182" h="740766">
                  <a:moveTo>
                    <a:pt x="309182" y="0"/>
                  </a:moveTo>
                  <a:lnTo>
                    <a:pt x="309182" y="425133"/>
                  </a:lnTo>
                  <a:lnTo>
                    <a:pt x="0" y="740766"/>
                  </a:lnTo>
                  <a:lnTo>
                    <a:pt x="0" y="315633"/>
                  </a:lnTo>
                  <a:lnTo>
                    <a:pt x="309182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1" name="Рисунок 50" descr="https://sun9-27.userapi.com/impg/YBHvWbndHZDPh1yF2DcOmddBt-RtQY5xh-BIdg/VzBWFtyDlZg.jpg?size=807x454&amp;quality=95&amp;sign=d6bddfd2272de2d0e7437d9cee9cd508&amp;c_uniq_tag=ES7gxBV7PzxLk-MqHH7CjyVYjLEnDqFtput2kOGFytU&amp;type=album"/>
          <p:cNvPicPr>
            <a:picLocks noGrp="1"/>
          </p:cNvPicPr>
          <p:nvPr>
            <p:ph type="pic" sz="quarter" idx="19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6" r="2831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411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8E0273E-A8F1-B160-C240-62C2F354804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l="5529" r="552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C80C6D-729E-0A9E-6579-C43E7DD44038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/>
          <a:srcRect t="5950" b="595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F70E45-3E68-7384-40AF-216F855C7EAC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/>
          <a:srcRect t="23733" b="2373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568C94-3D87-E3BD-758D-C0C29BC01B0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/>
          <a:srcRect l="9694" r="969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F7B28E-9635-6601-53B4-CC6E53BE37C4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/>
          <a:srcRect l="24786" r="2478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97483C-68E5-4BC7-FCEA-3BD5E4663821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6"/>
          <a:srcRect l="9826" r="982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4680D6A2-659C-4F76-2871-8CCB0DB2D0F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Коллективный проект 6 класса, руководитель учитель биологии Кононенко Александра Николаевна</a:t>
            </a:r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>
                <a:latin typeface="Arial"/>
                <a:ea typeface="Batang"/>
                <a:cs typeface="Arial"/>
              </a:rPr>
              <a:t>Email: </a:t>
            </a:r>
            <a:r>
              <a:rPr lang="en-US" dirty="0">
                <a:latin typeface="Arial"/>
                <a:ea typeface="Batang"/>
                <a:cs typeface="Arial"/>
                <a:hlinkClick r:id="rId7"/>
              </a:rPr>
              <a:t>konoaleksandra@yandex.ru</a:t>
            </a:r>
            <a:endParaRPr lang="en-US" dirty="0">
              <a:latin typeface="Arial"/>
              <a:ea typeface="Batang"/>
              <a:cs typeface="Arial"/>
            </a:endParaRPr>
          </a:p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Batang"/>
                <a:cs typeface="Arial"/>
              </a:rPr>
              <a:t>Телефон: 89212061219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Batang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C5DBF302-2686-6A95-23BE-85D0CA48C0F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/>
              <a:t>Освещённость школьных кабинетов и её влияние на работоспособность школьников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C57412B9-4EB1-BB82-AAF3-011784696D1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проверить соответствие освещенности кабинетов нормам СанПин, проанализировать влияние освещённости кабинетов на работоспособность школьников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B7524990-3764-8CDC-683E-22FA948BBA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342900" lvl="0" indent="-342900">
              <a:buFontTx/>
              <a:buChar char="-"/>
              <a:defRPr/>
            </a:pPr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Исследования проводились с использованием датчика освещенности </a:t>
            </a:r>
            <a:r>
              <a:rPr lang="en-US" sz="1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Releon</a:t>
            </a:r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, оценивалась освещённость источников искусственного освещения в разных учебных кабинетах. Проводились замеры и опросы учащихся.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87EF43EB-B3A7-80F4-E1F2-5E3C5F10CB3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абочая гипотеза о том, что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работоспособность учащихся и состояние органов зрения влияет уровень освещенности учебных кабинетов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подтвердилась. Администрации школы были предоставлены данные о тех кабинетах, где освещённость не соответствует нормам.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0DF0D9FC-2DAA-CB1E-182A-AA5B9EA0FD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Муниципальное автономное общеобразовательное учреждение «</a:t>
            </a:r>
            <a:r>
              <a:rPr lang="ru-RU" dirty="0" err="1"/>
              <a:t>Ямникская</a:t>
            </a:r>
            <a:r>
              <a:rPr lang="ru-RU" dirty="0"/>
              <a:t> средняя школа», д. Ямник Демянского района</a:t>
            </a:r>
            <a:endParaRPr lang="en-US" dirty="0"/>
          </a:p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A9EF7148-92CB-9245-7C2A-579FBB8AF9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err="1"/>
              <a:t>естественно-научная</a:t>
            </a:r>
            <a:endParaRPr lang="en-US" dirty="0"/>
          </a:p>
          <a:p>
            <a:endParaRPr lang="en-US" dirty="0"/>
          </a:p>
        </p:txBody>
      </p:sp>
      <p:grpSp>
        <p:nvGrpSpPr>
          <p:cNvPr id="30" name="Group 63418"/>
          <p:cNvGrpSpPr>
            <a:grpSpLocks noGrp="1"/>
          </p:cNvGrpSpPr>
          <p:nvPr/>
        </p:nvGrpSpPr>
        <p:grpSpPr>
          <a:xfrm>
            <a:off x="1686658" y="2536826"/>
            <a:ext cx="1630973" cy="1763713"/>
            <a:chOff x="0" y="0"/>
            <a:chExt cx="3831336" cy="1988820"/>
          </a:xfrm>
        </p:grpSpPr>
        <p:sp>
          <p:nvSpPr>
            <p:cNvPr id="31" name="Shape 72461"/>
            <p:cNvSpPr/>
            <p:nvPr/>
          </p:nvSpPr>
          <p:spPr>
            <a:xfrm>
              <a:off x="0" y="0"/>
              <a:ext cx="3831336" cy="1988820"/>
            </a:xfrm>
            <a:custGeom>
              <a:avLst/>
              <a:gdLst/>
              <a:ahLst/>
              <a:cxnLst/>
              <a:rect l="0" t="0" r="0" b="0"/>
              <a:pathLst>
                <a:path w="3831336" h="1988820">
                  <a:moveTo>
                    <a:pt x="0" y="0"/>
                  </a:moveTo>
                  <a:lnTo>
                    <a:pt x="3831336" y="0"/>
                  </a:lnTo>
                  <a:lnTo>
                    <a:pt x="3831336" y="1988820"/>
                  </a:lnTo>
                  <a:lnTo>
                    <a:pt x="0" y="1988820"/>
                  </a:lnTo>
                  <a:lnTo>
                    <a:pt x="0" y="0"/>
                  </a:lnTo>
                </a:path>
              </a:pathLst>
            </a:custGeom>
            <a:solidFill>
              <a:srgbClr val="181717">
                <a:alpha val="14117"/>
              </a:srgbClr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Shape 72462"/>
            <p:cNvSpPr/>
            <p:nvPr/>
          </p:nvSpPr>
          <p:spPr>
            <a:xfrm>
              <a:off x="65885" y="14049"/>
              <a:ext cx="3689998" cy="1845005"/>
            </a:xfrm>
            <a:custGeom>
              <a:avLst/>
              <a:gdLst/>
              <a:ahLst/>
              <a:cxnLst/>
              <a:rect l="0" t="0" r="0" b="0"/>
              <a:pathLst>
                <a:path w="3689998" h="1845005">
                  <a:moveTo>
                    <a:pt x="0" y="0"/>
                  </a:moveTo>
                  <a:lnTo>
                    <a:pt x="3689998" y="0"/>
                  </a:lnTo>
                  <a:lnTo>
                    <a:pt x="3689998" y="1845005"/>
                  </a:lnTo>
                  <a:lnTo>
                    <a:pt x="0" y="1845005"/>
                  </a:lnTo>
                  <a:lnTo>
                    <a:pt x="0" y="0"/>
                  </a:lnTo>
                </a:path>
              </a:pathLst>
            </a:custGeom>
            <a:solidFill>
              <a:srgbClr val="FFFEFD"/>
            </a:solidFill>
            <a:ln w="3264" cap="flat" cmpd="sng" algn="ctr">
              <a:solidFill>
                <a:srgbClr val="999A9A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Shape 9436"/>
            <p:cNvSpPr/>
            <p:nvPr/>
          </p:nvSpPr>
          <p:spPr>
            <a:xfrm>
              <a:off x="272750" y="920300"/>
              <a:ext cx="216916" cy="250558"/>
            </a:xfrm>
            <a:custGeom>
              <a:avLst/>
              <a:gdLst/>
              <a:ahLst/>
              <a:cxnLst/>
              <a:rect l="0" t="0" r="0" b="0"/>
              <a:pathLst>
                <a:path w="216916" h="250558">
                  <a:moveTo>
                    <a:pt x="0" y="0"/>
                  </a:moveTo>
                  <a:lnTo>
                    <a:pt x="216916" y="0"/>
                  </a:lnTo>
                  <a:lnTo>
                    <a:pt x="216916" y="72314"/>
                  </a:lnTo>
                  <a:lnTo>
                    <a:pt x="149619" y="72314"/>
                  </a:lnTo>
                  <a:lnTo>
                    <a:pt x="149619" y="250558"/>
                  </a:lnTo>
                  <a:lnTo>
                    <a:pt x="67297" y="250558"/>
                  </a:lnTo>
                  <a:lnTo>
                    <a:pt x="67297" y="72314"/>
                  </a:lnTo>
                  <a:lnTo>
                    <a:pt x="0" y="72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9437"/>
            <p:cNvSpPr/>
            <p:nvPr/>
          </p:nvSpPr>
          <p:spPr>
            <a:xfrm>
              <a:off x="495360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135661" y="0"/>
                  </a:moveTo>
                  <a:lnTo>
                    <a:pt x="135661" y="74816"/>
                  </a:lnTo>
                  <a:cubicBezTo>
                    <a:pt x="103442" y="74816"/>
                    <a:pt x="84836" y="96647"/>
                    <a:pt x="84836" y="131013"/>
                  </a:cubicBezTo>
                  <a:cubicBezTo>
                    <a:pt x="84836" y="165379"/>
                    <a:pt x="103442" y="187211"/>
                    <a:pt x="135661" y="187211"/>
                  </a:cubicBezTo>
                  <a:lnTo>
                    <a:pt x="135661" y="262014"/>
                  </a:lnTo>
                  <a:cubicBezTo>
                    <a:pt x="45453" y="262014"/>
                    <a:pt x="0" y="202959"/>
                    <a:pt x="0" y="131013"/>
                  </a:cubicBezTo>
                  <a:cubicBezTo>
                    <a:pt x="0" y="59068"/>
                    <a:pt x="45453" y="0"/>
                    <a:pt x="135661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438"/>
            <p:cNvSpPr/>
            <p:nvPr/>
          </p:nvSpPr>
          <p:spPr>
            <a:xfrm>
              <a:off x="631021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0" y="0"/>
                  </a:moveTo>
                  <a:cubicBezTo>
                    <a:pt x="90208" y="0"/>
                    <a:pt x="135661" y="59068"/>
                    <a:pt x="135661" y="131013"/>
                  </a:cubicBezTo>
                  <a:cubicBezTo>
                    <a:pt x="135661" y="202959"/>
                    <a:pt x="90208" y="262014"/>
                    <a:pt x="0" y="262014"/>
                  </a:cubicBezTo>
                  <a:lnTo>
                    <a:pt x="0" y="187211"/>
                  </a:lnTo>
                  <a:cubicBezTo>
                    <a:pt x="32220" y="187211"/>
                    <a:pt x="50825" y="165379"/>
                    <a:pt x="50825" y="131013"/>
                  </a:cubicBezTo>
                  <a:cubicBezTo>
                    <a:pt x="50825" y="96647"/>
                    <a:pt x="32220" y="74816"/>
                    <a:pt x="0" y="748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Shape 9439"/>
            <p:cNvSpPr/>
            <p:nvPr/>
          </p:nvSpPr>
          <p:spPr>
            <a:xfrm>
              <a:off x="785970" y="920307"/>
              <a:ext cx="224434" cy="250558"/>
            </a:xfrm>
            <a:custGeom>
              <a:avLst/>
              <a:gdLst/>
              <a:ahLst/>
              <a:cxnLst/>
              <a:rect l="0" t="0" r="0" b="0"/>
              <a:pathLst>
                <a:path w="224434" h="250558">
                  <a:moveTo>
                    <a:pt x="0" y="0"/>
                  </a:moveTo>
                  <a:lnTo>
                    <a:pt x="82677" y="0"/>
                  </a:lnTo>
                  <a:lnTo>
                    <a:pt x="82677" y="83757"/>
                  </a:lnTo>
                  <a:cubicBezTo>
                    <a:pt x="82677" y="100584"/>
                    <a:pt x="96647" y="107023"/>
                    <a:pt x="113106" y="107023"/>
                  </a:cubicBezTo>
                  <a:cubicBezTo>
                    <a:pt x="122771" y="107023"/>
                    <a:pt x="133147" y="104877"/>
                    <a:pt x="141745" y="100940"/>
                  </a:cubicBezTo>
                  <a:lnTo>
                    <a:pt x="141745" y="0"/>
                  </a:lnTo>
                  <a:lnTo>
                    <a:pt x="224434" y="0"/>
                  </a:lnTo>
                  <a:lnTo>
                    <a:pt x="224434" y="250558"/>
                  </a:lnTo>
                  <a:lnTo>
                    <a:pt x="141745" y="250558"/>
                  </a:lnTo>
                  <a:lnTo>
                    <a:pt x="141745" y="171095"/>
                  </a:lnTo>
                  <a:cubicBezTo>
                    <a:pt x="125997" y="176111"/>
                    <a:pt x="108458" y="178969"/>
                    <a:pt x="90919" y="178969"/>
                  </a:cubicBezTo>
                  <a:cubicBezTo>
                    <a:pt x="37579" y="178969"/>
                    <a:pt x="0" y="151409"/>
                    <a:pt x="0" y="937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Shape 9440"/>
            <p:cNvSpPr/>
            <p:nvPr/>
          </p:nvSpPr>
          <p:spPr>
            <a:xfrm>
              <a:off x="1048298" y="920307"/>
              <a:ext cx="245910" cy="250558"/>
            </a:xfrm>
            <a:custGeom>
              <a:avLst/>
              <a:gdLst/>
              <a:ahLst/>
              <a:cxnLst/>
              <a:rect l="0" t="0" r="0" b="0"/>
              <a:pathLst>
                <a:path w="245910" h="250558">
                  <a:moveTo>
                    <a:pt x="0" y="0"/>
                  </a:moveTo>
                  <a:lnTo>
                    <a:pt x="82690" y="0"/>
                  </a:lnTo>
                  <a:lnTo>
                    <a:pt x="82690" y="88760"/>
                  </a:lnTo>
                  <a:lnTo>
                    <a:pt x="103441" y="88760"/>
                  </a:lnTo>
                  <a:lnTo>
                    <a:pt x="153556" y="0"/>
                  </a:lnTo>
                  <a:lnTo>
                    <a:pt x="244475" y="0"/>
                  </a:lnTo>
                  <a:lnTo>
                    <a:pt x="168237" y="124206"/>
                  </a:lnTo>
                  <a:lnTo>
                    <a:pt x="245910" y="250558"/>
                  </a:lnTo>
                  <a:lnTo>
                    <a:pt x="154991" y="250558"/>
                  </a:lnTo>
                  <a:lnTo>
                    <a:pt x="101651" y="161074"/>
                  </a:lnTo>
                  <a:lnTo>
                    <a:pt x="82690" y="161074"/>
                  </a:lnTo>
                  <a:lnTo>
                    <a:pt x="82690" y="250558"/>
                  </a:lnTo>
                  <a:lnTo>
                    <a:pt x="0" y="250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Shape 9441"/>
            <p:cNvSpPr/>
            <p:nvPr/>
          </p:nvSpPr>
          <p:spPr>
            <a:xfrm>
              <a:off x="1288797" y="920307"/>
              <a:ext cx="138348" cy="250558"/>
            </a:xfrm>
            <a:custGeom>
              <a:avLst/>
              <a:gdLst/>
              <a:ahLst/>
              <a:cxnLst/>
              <a:rect l="0" t="0" r="0" b="0"/>
              <a:pathLst>
                <a:path w="138348" h="250558">
                  <a:moveTo>
                    <a:pt x="93777" y="0"/>
                  </a:moveTo>
                  <a:lnTo>
                    <a:pt x="138348" y="0"/>
                  </a:lnTo>
                  <a:lnTo>
                    <a:pt x="138348" y="72775"/>
                  </a:lnTo>
                  <a:lnTo>
                    <a:pt x="138163" y="71946"/>
                  </a:lnTo>
                  <a:cubicBezTo>
                    <a:pt x="136373" y="84824"/>
                    <a:pt x="133871" y="94856"/>
                    <a:pt x="131369" y="104153"/>
                  </a:cubicBezTo>
                  <a:lnTo>
                    <a:pt x="113830" y="157493"/>
                  </a:lnTo>
                  <a:lnTo>
                    <a:pt x="138348" y="157493"/>
                  </a:lnTo>
                  <a:lnTo>
                    <a:pt x="138348" y="217272"/>
                  </a:lnTo>
                  <a:lnTo>
                    <a:pt x="94856" y="217272"/>
                  </a:lnTo>
                  <a:lnTo>
                    <a:pt x="83757" y="250558"/>
                  </a:lnTo>
                  <a:lnTo>
                    <a:pt x="0" y="250558"/>
                  </a:lnTo>
                  <a:lnTo>
                    <a:pt x="93777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Shape 9442"/>
            <p:cNvSpPr/>
            <p:nvPr/>
          </p:nvSpPr>
          <p:spPr>
            <a:xfrm>
              <a:off x="1427145" y="920307"/>
              <a:ext cx="137623" cy="250558"/>
            </a:xfrm>
            <a:custGeom>
              <a:avLst/>
              <a:gdLst/>
              <a:ahLst/>
              <a:cxnLst/>
              <a:rect l="0" t="0" r="0" b="0"/>
              <a:pathLst>
                <a:path w="137623" h="250558">
                  <a:moveTo>
                    <a:pt x="0" y="0"/>
                  </a:moveTo>
                  <a:lnTo>
                    <a:pt x="44202" y="0"/>
                  </a:lnTo>
                  <a:lnTo>
                    <a:pt x="137623" y="250558"/>
                  </a:lnTo>
                  <a:lnTo>
                    <a:pt x="53867" y="250558"/>
                  </a:lnTo>
                  <a:lnTo>
                    <a:pt x="43123" y="217272"/>
                  </a:lnTo>
                  <a:lnTo>
                    <a:pt x="0" y="217272"/>
                  </a:lnTo>
                  <a:lnTo>
                    <a:pt x="0" y="157493"/>
                  </a:lnTo>
                  <a:lnTo>
                    <a:pt x="24517" y="157493"/>
                  </a:lnTo>
                  <a:lnTo>
                    <a:pt x="6978" y="104153"/>
                  </a:lnTo>
                  <a:lnTo>
                    <a:pt x="0" y="72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Shape 9443"/>
            <p:cNvSpPr/>
            <p:nvPr/>
          </p:nvSpPr>
          <p:spPr>
            <a:xfrm>
              <a:off x="2239364" y="920300"/>
              <a:ext cx="111322" cy="250558"/>
            </a:xfrm>
            <a:custGeom>
              <a:avLst/>
              <a:gdLst/>
              <a:ahLst/>
              <a:cxnLst/>
              <a:rect l="0" t="0" r="0" b="0"/>
              <a:pathLst>
                <a:path w="111322" h="250558">
                  <a:moveTo>
                    <a:pt x="0" y="0"/>
                  </a:moveTo>
                  <a:lnTo>
                    <a:pt x="109538" y="0"/>
                  </a:lnTo>
                  <a:lnTo>
                    <a:pt x="111322" y="183"/>
                  </a:lnTo>
                  <a:lnTo>
                    <a:pt x="111322" y="68647"/>
                  </a:lnTo>
                  <a:lnTo>
                    <a:pt x="108814" y="68009"/>
                  </a:lnTo>
                  <a:lnTo>
                    <a:pt x="82690" y="68009"/>
                  </a:lnTo>
                  <a:lnTo>
                    <a:pt x="82690" y="117043"/>
                  </a:lnTo>
                  <a:lnTo>
                    <a:pt x="108814" y="117043"/>
                  </a:lnTo>
                  <a:lnTo>
                    <a:pt x="111322" y="116411"/>
                  </a:lnTo>
                  <a:lnTo>
                    <a:pt x="111322" y="184881"/>
                  </a:lnTo>
                  <a:lnTo>
                    <a:pt x="109538" y="185064"/>
                  </a:lnTo>
                  <a:lnTo>
                    <a:pt x="82690" y="185064"/>
                  </a:lnTo>
                  <a:lnTo>
                    <a:pt x="82690" y="250558"/>
                  </a:lnTo>
                  <a:lnTo>
                    <a:pt x="0" y="250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Shape 9444"/>
            <p:cNvSpPr/>
            <p:nvPr/>
          </p:nvSpPr>
          <p:spPr>
            <a:xfrm>
              <a:off x="2350686" y="920484"/>
              <a:ext cx="110611" cy="184698"/>
            </a:xfrm>
            <a:custGeom>
              <a:avLst/>
              <a:gdLst/>
              <a:ahLst/>
              <a:cxnLst/>
              <a:rect l="0" t="0" r="0" b="0"/>
              <a:pathLst>
                <a:path w="110611" h="184698">
                  <a:moveTo>
                    <a:pt x="0" y="0"/>
                  </a:moveTo>
                  <a:lnTo>
                    <a:pt x="42652" y="4387"/>
                  </a:lnTo>
                  <a:cubicBezTo>
                    <a:pt x="83222" y="13936"/>
                    <a:pt x="110611" y="39644"/>
                    <a:pt x="110611" y="92527"/>
                  </a:cubicBezTo>
                  <a:cubicBezTo>
                    <a:pt x="110611" y="145143"/>
                    <a:pt x="83222" y="170784"/>
                    <a:pt x="42652" y="180316"/>
                  </a:cubicBezTo>
                  <a:lnTo>
                    <a:pt x="0" y="184698"/>
                  </a:lnTo>
                  <a:lnTo>
                    <a:pt x="0" y="116227"/>
                  </a:lnTo>
                  <a:lnTo>
                    <a:pt x="20177" y="111137"/>
                  </a:lnTo>
                  <a:cubicBezTo>
                    <a:pt x="25591" y="107202"/>
                    <a:pt x="28632" y="101118"/>
                    <a:pt x="28632" y="92527"/>
                  </a:cubicBezTo>
                  <a:cubicBezTo>
                    <a:pt x="28632" y="83757"/>
                    <a:pt x="25591" y="77582"/>
                    <a:pt x="20177" y="73599"/>
                  </a:cubicBezTo>
                  <a:lnTo>
                    <a:pt x="0" y="68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Shape 9445"/>
            <p:cNvSpPr/>
            <p:nvPr/>
          </p:nvSpPr>
          <p:spPr>
            <a:xfrm>
              <a:off x="2476292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135661" y="0"/>
                  </a:moveTo>
                  <a:lnTo>
                    <a:pt x="135661" y="74816"/>
                  </a:lnTo>
                  <a:cubicBezTo>
                    <a:pt x="103442" y="74816"/>
                    <a:pt x="84836" y="96647"/>
                    <a:pt x="84836" y="131013"/>
                  </a:cubicBezTo>
                  <a:cubicBezTo>
                    <a:pt x="84836" y="165379"/>
                    <a:pt x="103442" y="187211"/>
                    <a:pt x="135661" y="187211"/>
                  </a:cubicBezTo>
                  <a:lnTo>
                    <a:pt x="135661" y="262014"/>
                  </a:lnTo>
                  <a:cubicBezTo>
                    <a:pt x="45453" y="262014"/>
                    <a:pt x="0" y="202959"/>
                    <a:pt x="0" y="131013"/>
                  </a:cubicBezTo>
                  <a:cubicBezTo>
                    <a:pt x="0" y="59068"/>
                    <a:pt x="45453" y="0"/>
                    <a:pt x="135661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Shape 9446"/>
            <p:cNvSpPr/>
            <p:nvPr/>
          </p:nvSpPr>
          <p:spPr>
            <a:xfrm>
              <a:off x="2611953" y="914570"/>
              <a:ext cx="135661" cy="262014"/>
            </a:xfrm>
            <a:custGeom>
              <a:avLst/>
              <a:gdLst/>
              <a:ahLst/>
              <a:cxnLst/>
              <a:rect l="0" t="0" r="0" b="0"/>
              <a:pathLst>
                <a:path w="135661" h="262014">
                  <a:moveTo>
                    <a:pt x="0" y="0"/>
                  </a:moveTo>
                  <a:cubicBezTo>
                    <a:pt x="90208" y="0"/>
                    <a:pt x="135661" y="59068"/>
                    <a:pt x="135661" y="131013"/>
                  </a:cubicBezTo>
                  <a:cubicBezTo>
                    <a:pt x="135661" y="202959"/>
                    <a:pt x="90208" y="262014"/>
                    <a:pt x="0" y="262014"/>
                  </a:cubicBezTo>
                  <a:lnTo>
                    <a:pt x="0" y="187211"/>
                  </a:lnTo>
                  <a:cubicBezTo>
                    <a:pt x="32220" y="187211"/>
                    <a:pt x="50826" y="165379"/>
                    <a:pt x="50826" y="131013"/>
                  </a:cubicBezTo>
                  <a:cubicBezTo>
                    <a:pt x="50826" y="96647"/>
                    <a:pt x="32220" y="74816"/>
                    <a:pt x="0" y="748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Shape 9447"/>
            <p:cNvSpPr/>
            <p:nvPr/>
          </p:nvSpPr>
          <p:spPr>
            <a:xfrm>
              <a:off x="2764758" y="914570"/>
              <a:ext cx="212979" cy="262014"/>
            </a:xfrm>
            <a:custGeom>
              <a:avLst/>
              <a:gdLst/>
              <a:ahLst/>
              <a:cxnLst/>
              <a:rect l="0" t="0" r="0" b="0"/>
              <a:pathLst>
                <a:path w="212979" h="262014">
                  <a:moveTo>
                    <a:pt x="137452" y="0"/>
                  </a:moveTo>
                  <a:cubicBezTo>
                    <a:pt x="163220" y="0"/>
                    <a:pt x="188989" y="5016"/>
                    <a:pt x="211188" y="15037"/>
                  </a:cubicBezTo>
                  <a:lnTo>
                    <a:pt x="211188" y="88773"/>
                  </a:lnTo>
                  <a:cubicBezTo>
                    <a:pt x="197218" y="79108"/>
                    <a:pt x="174320" y="71590"/>
                    <a:pt x="152133" y="71590"/>
                  </a:cubicBezTo>
                  <a:cubicBezTo>
                    <a:pt x="117754" y="71590"/>
                    <a:pt x="85179" y="88773"/>
                    <a:pt x="85179" y="133515"/>
                  </a:cubicBezTo>
                  <a:cubicBezTo>
                    <a:pt x="85179" y="172898"/>
                    <a:pt x="117411" y="189357"/>
                    <a:pt x="150330" y="189357"/>
                  </a:cubicBezTo>
                  <a:cubicBezTo>
                    <a:pt x="176111" y="189357"/>
                    <a:pt x="200089" y="182918"/>
                    <a:pt x="212979" y="171463"/>
                  </a:cubicBezTo>
                  <a:lnTo>
                    <a:pt x="212979" y="246990"/>
                  </a:lnTo>
                  <a:cubicBezTo>
                    <a:pt x="190779" y="257010"/>
                    <a:pt x="166078" y="262014"/>
                    <a:pt x="139598" y="262014"/>
                  </a:cubicBezTo>
                  <a:cubicBezTo>
                    <a:pt x="68720" y="262014"/>
                    <a:pt x="343" y="224790"/>
                    <a:pt x="343" y="133515"/>
                  </a:cubicBezTo>
                  <a:cubicBezTo>
                    <a:pt x="0" y="38303"/>
                    <a:pt x="68720" y="0"/>
                    <a:pt x="137452" y="0"/>
                  </a:cubicBez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Shape 9448"/>
            <p:cNvSpPr/>
            <p:nvPr/>
          </p:nvSpPr>
          <p:spPr>
            <a:xfrm>
              <a:off x="2993092" y="920300"/>
              <a:ext cx="216916" cy="250558"/>
            </a:xfrm>
            <a:custGeom>
              <a:avLst/>
              <a:gdLst/>
              <a:ahLst/>
              <a:cxnLst/>
              <a:rect l="0" t="0" r="0" b="0"/>
              <a:pathLst>
                <a:path w="216916" h="250558">
                  <a:moveTo>
                    <a:pt x="0" y="0"/>
                  </a:moveTo>
                  <a:lnTo>
                    <a:pt x="216916" y="0"/>
                  </a:lnTo>
                  <a:lnTo>
                    <a:pt x="216916" y="72314"/>
                  </a:lnTo>
                  <a:lnTo>
                    <a:pt x="149618" y="72314"/>
                  </a:lnTo>
                  <a:lnTo>
                    <a:pt x="149618" y="250558"/>
                  </a:lnTo>
                  <a:lnTo>
                    <a:pt x="67297" y="250558"/>
                  </a:lnTo>
                  <a:lnTo>
                    <a:pt x="67297" y="72314"/>
                  </a:lnTo>
                  <a:lnTo>
                    <a:pt x="0" y="72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Shape 9449"/>
            <p:cNvSpPr/>
            <p:nvPr/>
          </p:nvSpPr>
          <p:spPr>
            <a:xfrm>
              <a:off x="3182407" y="920307"/>
              <a:ext cx="138341" cy="250558"/>
            </a:xfrm>
            <a:custGeom>
              <a:avLst/>
              <a:gdLst/>
              <a:ahLst/>
              <a:cxnLst/>
              <a:rect l="0" t="0" r="0" b="0"/>
              <a:pathLst>
                <a:path w="138341" h="250558">
                  <a:moveTo>
                    <a:pt x="93777" y="0"/>
                  </a:moveTo>
                  <a:lnTo>
                    <a:pt x="138341" y="0"/>
                  </a:lnTo>
                  <a:lnTo>
                    <a:pt x="138341" y="72746"/>
                  </a:lnTo>
                  <a:lnTo>
                    <a:pt x="138163" y="71946"/>
                  </a:lnTo>
                  <a:cubicBezTo>
                    <a:pt x="136385" y="84824"/>
                    <a:pt x="133871" y="94856"/>
                    <a:pt x="131369" y="104153"/>
                  </a:cubicBezTo>
                  <a:lnTo>
                    <a:pt x="113817" y="157493"/>
                  </a:lnTo>
                  <a:lnTo>
                    <a:pt x="138341" y="157493"/>
                  </a:lnTo>
                  <a:lnTo>
                    <a:pt x="138341" y="217272"/>
                  </a:lnTo>
                  <a:lnTo>
                    <a:pt x="94856" y="217272"/>
                  </a:lnTo>
                  <a:lnTo>
                    <a:pt x="83757" y="250558"/>
                  </a:lnTo>
                  <a:lnTo>
                    <a:pt x="0" y="250558"/>
                  </a:lnTo>
                  <a:lnTo>
                    <a:pt x="93777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Shape 9450"/>
            <p:cNvSpPr/>
            <p:nvPr/>
          </p:nvSpPr>
          <p:spPr>
            <a:xfrm>
              <a:off x="3320748" y="920307"/>
              <a:ext cx="137642" cy="250558"/>
            </a:xfrm>
            <a:custGeom>
              <a:avLst/>
              <a:gdLst/>
              <a:ahLst/>
              <a:cxnLst/>
              <a:rect l="0" t="0" r="0" b="0"/>
              <a:pathLst>
                <a:path w="137642" h="250558">
                  <a:moveTo>
                    <a:pt x="0" y="0"/>
                  </a:moveTo>
                  <a:lnTo>
                    <a:pt x="44209" y="0"/>
                  </a:lnTo>
                  <a:lnTo>
                    <a:pt x="137642" y="250558"/>
                  </a:lnTo>
                  <a:lnTo>
                    <a:pt x="53873" y="250558"/>
                  </a:lnTo>
                  <a:lnTo>
                    <a:pt x="43142" y="217272"/>
                  </a:lnTo>
                  <a:lnTo>
                    <a:pt x="0" y="217272"/>
                  </a:lnTo>
                  <a:lnTo>
                    <a:pt x="0" y="157493"/>
                  </a:lnTo>
                  <a:lnTo>
                    <a:pt x="24524" y="157493"/>
                  </a:lnTo>
                  <a:lnTo>
                    <a:pt x="6985" y="104153"/>
                  </a:lnTo>
                  <a:lnTo>
                    <a:pt x="0" y="72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3F40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Shape 9451"/>
            <p:cNvSpPr/>
            <p:nvPr/>
          </p:nvSpPr>
          <p:spPr>
            <a:xfrm>
              <a:off x="1669786" y="797971"/>
              <a:ext cx="186804" cy="447535"/>
            </a:xfrm>
            <a:custGeom>
              <a:avLst/>
              <a:gdLst/>
              <a:ahLst/>
              <a:cxnLst/>
              <a:rect l="0" t="0" r="0" b="0"/>
              <a:pathLst>
                <a:path w="186804" h="447535">
                  <a:moveTo>
                    <a:pt x="0" y="0"/>
                  </a:moveTo>
                  <a:lnTo>
                    <a:pt x="186804" y="190690"/>
                  </a:lnTo>
                  <a:lnTo>
                    <a:pt x="186804" y="447535"/>
                  </a:lnTo>
                  <a:lnTo>
                    <a:pt x="0" y="256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Shape 9452"/>
            <p:cNvSpPr/>
            <p:nvPr/>
          </p:nvSpPr>
          <p:spPr>
            <a:xfrm>
              <a:off x="1750640" y="1209619"/>
              <a:ext cx="105944" cy="253822"/>
            </a:xfrm>
            <a:custGeom>
              <a:avLst/>
              <a:gdLst/>
              <a:ahLst/>
              <a:cxnLst/>
              <a:rect l="0" t="0" r="0" b="0"/>
              <a:pathLst>
                <a:path w="105944" h="253822">
                  <a:moveTo>
                    <a:pt x="0" y="0"/>
                  </a:moveTo>
                  <a:lnTo>
                    <a:pt x="105944" y="108153"/>
                  </a:lnTo>
                  <a:lnTo>
                    <a:pt x="105944" y="253822"/>
                  </a:lnTo>
                  <a:lnTo>
                    <a:pt x="0" y="145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Shape 9453"/>
            <p:cNvSpPr/>
            <p:nvPr/>
          </p:nvSpPr>
          <p:spPr>
            <a:xfrm>
              <a:off x="1892021" y="422687"/>
              <a:ext cx="309182" cy="740766"/>
            </a:xfrm>
            <a:custGeom>
              <a:avLst/>
              <a:gdLst/>
              <a:ahLst/>
              <a:cxnLst/>
              <a:rect l="0" t="0" r="0" b="0"/>
              <a:pathLst>
                <a:path w="309182" h="740766">
                  <a:moveTo>
                    <a:pt x="309182" y="0"/>
                  </a:moveTo>
                  <a:lnTo>
                    <a:pt x="309182" y="425133"/>
                  </a:lnTo>
                  <a:lnTo>
                    <a:pt x="0" y="740766"/>
                  </a:lnTo>
                  <a:lnTo>
                    <a:pt x="0" y="315633"/>
                  </a:lnTo>
                  <a:lnTo>
                    <a:pt x="309182" y="0"/>
                  </a:lnTo>
                  <a:close/>
                </a:path>
              </a:pathLst>
            </a:custGeom>
            <a:solidFill>
              <a:srgbClr val="E4322B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1311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71">
            <a:extLst>
              <a:ext uri="{FF2B5EF4-FFF2-40B4-BE49-F238E27FC236}">
                <a16:creationId xmlns="" xmlns:a16="http://schemas.microsoft.com/office/drawing/2014/main" id="{E0319617-B278-D2DA-4D65-FEC51AF80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Прыщак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Викторовна, телефон  89506873736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 Placeholder 72">
            <a:extLst>
              <a:ext uri="{FF2B5EF4-FFF2-40B4-BE49-F238E27FC236}">
                <a16:creationId xmlns="" xmlns:a16="http://schemas.microsoft.com/office/drawing/2014/main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algn="just">
              <a:buNone/>
            </a:pPr>
            <a:r>
              <a:rPr smtClean="0">
                <a:latin typeface="Times New Roman" pitchFamily="18" charset="0"/>
                <a:cs typeface="Times New Roman" pitchFamily="18" charset="0"/>
              </a:rPr>
              <a:t>		Использование ресурсов  "Точки роста" для  развития качеств законопослушного гражданина</a:t>
            </a:r>
            <a:r>
              <a:rPr smtClean="0"/>
              <a:t>.</a:t>
            </a:r>
            <a:endParaRPr lang="en-US" dirty="0"/>
          </a:p>
        </p:txBody>
      </p:sp>
      <p:sp>
        <p:nvSpPr>
          <p:cNvPr id="74" name="Text Placeholder 73">
            <a:extLst>
              <a:ext uri="{FF2B5EF4-FFF2-40B4-BE49-F238E27FC236}">
                <a16:creationId xmlns="" xmlns:a16="http://schemas.microsoft.com/office/drawing/2014/main" id="{AE0A2160-15F3-F000-DE9D-85D5F9C461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just">
              <a:buNone/>
            </a:pPr>
            <a:r>
              <a:rPr smtClean="0">
                <a:latin typeface="Times New Roman" pitchFamily="18" charset="0"/>
                <a:cs typeface="Times New Roman" pitchFamily="18" charset="0"/>
              </a:rPr>
              <a:t>		Формирование  и пропаганда знаний  по </a:t>
            </a:r>
            <a:r>
              <a:rPr>
                <a:latin typeface="Times New Roman" pitchFamily="18" charset="0"/>
                <a:cs typeface="Times New Roman" pitchFamily="18" charset="0"/>
              </a:rPr>
              <a:t>безопасности дорожного движения через работу  отряда ЮИД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5" name="Text Placeholder 74">
            <a:extLst>
              <a:ext uri="{FF2B5EF4-FFF2-40B4-BE49-F238E27FC236}">
                <a16:creationId xmlns="" xmlns:a16="http://schemas.microsoft.com/office/drawing/2014/main" id="{092EDE48-CB42-664C-5EB5-3A5B65F9B0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53387" y="3915429"/>
            <a:ext cx="4077375" cy="1180446"/>
          </a:xfrm>
        </p:spPr>
        <p:txBody>
          <a:bodyPr/>
          <a:lstStyle/>
          <a:p>
            <a:pPr algn="just">
              <a:buNone/>
            </a:pPr>
            <a:r>
              <a:rPr smtClean="0">
                <a:latin typeface="Times New Roman" pitchFamily="18" charset="0"/>
                <a:cs typeface="Times New Roman" pitchFamily="18" charset="0"/>
              </a:rPr>
              <a:t>		Обучающие интернет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 ресурсы позволяют организовать как коллективную, так и индивидуалную работу с правилами дорожного движения, проводить онлайн тренинги и активности.  Медиа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 ресурсы Точки Роста используются для создания материалов  для проведения акций, устных журналов и викторин для младших школьников</a:t>
            </a:r>
            <a:r>
              <a:rPr smtClean="0"/>
              <a:t>.</a:t>
            </a:r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="" xmlns:a16="http://schemas.microsoft.com/office/drawing/2014/main" id="{4FDC16E8-528D-E98D-A958-B92903E5C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53387" y="5337880"/>
            <a:ext cx="4077375" cy="1167695"/>
          </a:xfrm>
        </p:spPr>
        <p:txBody>
          <a:bodyPr/>
          <a:lstStyle/>
          <a:p>
            <a:pPr algn="just">
              <a:buNone/>
            </a:pPr>
            <a:r>
              <a:rPr smtClean="0">
                <a:latin typeface="Times New Roman" pitchFamily="18" charset="0"/>
                <a:cs typeface="Times New Roman" pitchFamily="18" charset="0"/>
              </a:rPr>
              <a:t>		Воспитанники </a:t>
            </a:r>
            <a:r>
              <a:rPr>
                <a:latin typeface="Times New Roman" pitchFamily="18" charset="0"/>
                <a:cs typeface="Times New Roman" pitchFamily="18" charset="0"/>
              </a:rPr>
              <a:t>объединения являются постоянными участниками таких акций, как «Засветись», «Внимание — дети!», «Пешеход на переходе», «Ребенок — главный пассажир», «Пристегнись», «Письмо водителю». Победители различных конкурсов по ПДД и ПБ: районный конкурс "Безопасное колесо", участие в областном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конкурсе.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70c343dd-2b26-4f60-bf68-a9a82fa67cb1.jpg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/>
          <a:srcRect l="12387" r="12387"/>
          <a:stretch>
            <a:fillRect/>
          </a:stretch>
        </p:blipFill>
        <p:spPr/>
      </p:pic>
      <p:pic>
        <p:nvPicPr>
          <p:cNvPr id="22" name="Рисунок 21" descr="SLNCE8myEaU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t="12599" b="12599"/>
          <a:stretch>
            <a:fillRect/>
          </a:stretch>
        </p:blipFill>
        <p:spPr/>
      </p:pic>
      <p:pic>
        <p:nvPicPr>
          <p:cNvPr id="24" name="Рисунок 23" descr="78kIUogyAOI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/>
          <a:srcRect t="1209" b="1209"/>
          <a:stretch>
            <a:fillRect/>
          </a:stretch>
        </p:blipFill>
        <p:spPr/>
      </p:pic>
      <p:pic>
        <p:nvPicPr>
          <p:cNvPr id="23" name="Рисунок 22" descr="RMBZYPmS5k0.jpg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/>
          <a:srcRect t="12301" b="12301"/>
          <a:stretch>
            <a:fillRect/>
          </a:stretch>
        </p:blipFill>
        <p:spPr/>
      </p:pic>
      <p:pic>
        <p:nvPicPr>
          <p:cNvPr id="21" name="Рисунок 20" descr="82nyVy6YGfk.jpg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/>
          <a:srcRect t="13512" b="13512"/>
          <a:stretch>
            <a:fillRect/>
          </a:stretch>
        </p:blipFill>
        <p:spPr/>
      </p:pic>
      <p:pic>
        <p:nvPicPr>
          <p:cNvPr id="19" name="Рисунок 18" descr="ЮИД.jpg"/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rcRect l="15010" r="15010"/>
          <a:stretch>
            <a:fillRect/>
          </a:stretch>
        </p:blipFill>
        <p:spPr/>
      </p:pic>
      <p:pic>
        <p:nvPicPr>
          <p:cNvPr id="20" name="Рисунок 19" descr="b39NZNYA9cE.jpg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print"/>
          <a:srcRect l="9763" r="9763"/>
          <a:stretch>
            <a:fillRect/>
          </a:stretch>
        </p:blipFill>
        <p:spPr/>
      </p:pic>
      <p:sp>
        <p:nvSpPr>
          <p:cNvPr id="70" name="Text Placeholder 69">
            <a:extLst>
              <a:ext uri="{FF2B5EF4-FFF2-40B4-BE49-F238E27FC236}">
                <a16:creationId xmlns="" xmlns:a16="http://schemas.microsoft.com/office/drawing/2014/main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7849" y="451384"/>
            <a:ext cx="2598944" cy="870979"/>
          </a:xfrm>
        </p:spPr>
        <p:txBody>
          <a:bodyPr/>
          <a:lstStyle/>
          <a:p>
            <a:r>
              <a:rPr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"Основная школа д.Федорково" Парфинского муниципального района</a:t>
            </a:r>
          </a:p>
        </p:txBody>
      </p:sp>
      <p:sp>
        <p:nvSpPr>
          <p:cNvPr id="71" name="Text Placeholder 70">
            <a:extLst>
              <a:ext uri="{FF2B5EF4-FFF2-40B4-BE49-F238E27FC236}">
                <a16:creationId xmlns="" xmlns:a16="http://schemas.microsoft.com/office/drawing/2014/main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Цифровой, гуманитарный профиль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2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71">
            <a:extLst>
              <a:ext uri="{FF2B5EF4-FFF2-40B4-BE49-F238E27FC236}">
                <a16:creationId xmlns:a16="http://schemas.microsoft.com/office/drawing/2014/main" xmlns="" id="{E0319617-B278-D2DA-4D65-FEC51AF80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Егорова Ольга Михайловна, 8-952-483-73-57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xmlns="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ресурсов Точки Роста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технологического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конструкторского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у обучающихся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xmlns="" id="{AE0A2160-15F3-F000-DE9D-85D5F9C461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творческой технически грамотной гармонично развитой личности, способной решать ситуационные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кейсовые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 основанные на реализации  проектов.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xmlns="" id="{092EDE48-CB42-664C-5EB5-3A5B65F9B0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Проектирование, внедрение и эксплуатация различных изделий проводилось с использованием 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оборудования, программного обеспечения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Blender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ru-RU" b="1" dirty="0" smtClean="0"/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 сети интернет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xmlns="" id="{4FDC16E8-528D-E98D-A958-B92903E5C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 эффективные контакты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творческой молодежи,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решаются задачи преемственности творческого потенциала и инновационного развития обучающихся. Участие в различных технологических конкурсах: победители регионального  этапа в конкурсе: «Школьный патент-шаг в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будущее».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r="21178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r="12566"/>
          <a:stretch>
            <a:fillRect/>
          </a:stretch>
        </p:blipFill>
        <p:spPr/>
      </p:pic>
      <p:sp>
        <p:nvSpPr>
          <p:cNvPr id="70" name="Text Placeholder 69">
            <a:extLst>
              <a:ext uri="{FF2B5EF4-FFF2-40B4-BE49-F238E27FC236}">
                <a16:creationId xmlns:a16="http://schemas.microsoft.com/office/drawing/2014/main" xmlns="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бщеобразовательное учреждение» Основная школа д.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Федорково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Федорково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Парфинский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район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xmlns="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Цифровой, гуманитарный профиль</a:t>
            </a:r>
            <a:endParaRPr lang="en-US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r="12301"/>
          <a:stretch>
            <a:fillRect/>
          </a:stretch>
        </p:blipFill>
        <p:spPr>
          <a:xfrm>
            <a:off x="686774" y="1241315"/>
            <a:ext cx="1664775" cy="1793493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r="12400"/>
          <a:stretch>
            <a:fillRect/>
          </a:stretch>
        </p:blipFill>
        <p:spPr/>
      </p:pic>
      <p:pic>
        <p:nvPicPr>
          <p:cNvPr id="20" name="Рисунок 19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4" r="24054"/>
          <a:stretch>
            <a:fillRect/>
          </a:stretch>
        </p:blipFill>
        <p:spPr/>
      </p:pic>
      <p:pic>
        <p:nvPicPr>
          <p:cNvPr id="23" name="Рисунок 22"/>
          <p:cNvPicPr>
            <a:picLocks noGrp="1" noChangeAspect="1"/>
          </p:cNvPicPr>
          <p:nvPr>
            <p:ph type="pic" sz="quarter" idx="2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41" y="2788920"/>
            <a:ext cx="1292611" cy="1249680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17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2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8309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DSCF3305.JPG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/>
          <a:srcRect l="10449" r="10449"/>
          <a:stretch>
            <a:fillRect/>
          </a:stretch>
        </p:blipFill>
        <p:spPr>
          <a:xfrm>
            <a:off x="766511" y="1205527"/>
            <a:ext cx="1882919" cy="1717984"/>
          </a:xfrm>
        </p:spPr>
      </p:pic>
      <p:pic>
        <p:nvPicPr>
          <p:cNvPr id="16" name="Рисунок 15" descr="0kLMnDl_RJ8.jpg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/>
          <a:srcRect l="26090" r="26090"/>
          <a:stretch>
            <a:fillRect/>
          </a:stretch>
        </p:blipFill>
        <p:spPr>
          <a:xfrm>
            <a:off x="453010" y="2315617"/>
            <a:ext cx="1296960" cy="2204081"/>
          </a:xfrm>
        </p:spPr>
      </p:pic>
      <p:pic>
        <p:nvPicPr>
          <p:cNvPr id="29" name="Рисунок 28" descr="3v3pK78ysBY.jpg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/>
          <a:srcRect t="3353" b="3353"/>
          <a:stretch>
            <a:fillRect/>
          </a:stretch>
        </p:blipFill>
        <p:spPr/>
      </p:pic>
      <p:pic>
        <p:nvPicPr>
          <p:cNvPr id="25" name="Рисунок 24" descr="DSCF3314.JPG"/>
          <p:cNvPicPr>
            <a:picLocks noGrp="1" noChangeAspect="1"/>
          </p:cNvPicPr>
          <p:nvPr>
            <p:ph type="pic" sz="quarter" idx="31"/>
          </p:nvPr>
        </p:nvPicPr>
        <p:blipFill>
          <a:blip r:embed="rId5" cstate="print"/>
          <a:srcRect l="10413" r="10413"/>
          <a:stretch>
            <a:fillRect/>
          </a:stretch>
        </p:blipFill>
        <p:spPr/>
      </p:pic>
      <p:pic>
        <p:nvPicPr>
          <p:cNvPr id="17" name="Рисунок 16" descr="yUhcMG_p5yo.jpg"/>
          <p:cNvPicPr>
            <a:picLocks noGrp="1" noChangeAspect="1"/>
          </p:cNvPicPr>
          <p:nvPr>
            <p:ph type="pic" sz="quarter" idx="32"/>
          </p:nvPr>
        </p:nvPicPr>
        <p:blipFill>
          <a:blip r:embed="rId6" cstate="print"/>
          <a:srcRect l="24772" r="24772"/>
          <a:stretch>
            <a:fillRect/>
          </a:stretch>
        </p:blipFill>
        <p:spPr/>
      </p:pic>
      <p:pic>
        <p:nvPicPr>
          <p:cNvPr id="26" name="Рисунок 25" descr="DSCF3330.JPG"/>
          <p:cNvPicPr>
            <a:picLocks noGrp="1" noChangeAspect="1"/>
          </p:cNvPicPr>
          <p:nvPr>
            <p:ph type="pic" sz="quarter" idx="33"/>
          </p:nvPr>
        </p:nvPicPr>
        <p:blipFill>
          <a:blip r:embed="rId7" cstate="print"/>
          <a:srcRect l="14271" r="14271"/>
          <a:stretch>
            <a:fillRect/>
          </a:stretch>
        </p:blipFill>
        <p:spPr/>
      </p:pic>
      <p:sp>
        <p:nvSpPr>
          <p:cNvPr id="62" name="Text Placeholder 61">
            <a:extLst>
              <a:ext uri="{FF2B5EF4-FFF2-40B4-BE49-F238E27FC236}">
                <a16:creationId xmlns="" xmlns:a16="http://schemas.microsoft.com/office/drawing/2014/main" id="{3A4003A5-6A61-2A2E-8D1D-AB1B87549D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Цветкова Надежда Анатольевна, телефон 89116470683</a:t>
            </a:r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="" xmlns:a16="http://schemas.microsoft.com/office/drawing/2014/main" id="{F21E48C8-3AF6-ED67-0F96-FC43EB0AFF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smtClean="0">
                <a:latin typeface="Times New Roman" pitchFamily="18" charset="0"/>
                <a:cs typeface="Times New Roman" pitchFamily="18" charset="0"/>
              </a:rPr>
              <a:t>Использование  ресурсов Точки Роста для реализации междисциплинарной проектно-художественной деятельности воспитанников.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Placeholder 63">
            <a:extLst>
              <a:ext uri="{FF2B5EF4-FFF2-40B4-BE49-F238E27FC236}">
                <a16:creationId xmlns="" xmlns:a16="http://schemas.microsoft.com/office/drawing/2014/main" id="{B30D1398-80AB-3C96-1FB4-7CFAA0D45B7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just">
              <a:buNone/>
            </a:pPr>
            <a:r>
              <a:rPr smtClean="0">
                <a:latin typeface="Times New Roman" pitchFamily="18" charset="0"/>
                <a:cs typeface="Times New Roman" pitchFamily="18" charset="0"/>
              </a:rPr>
              <a:t>		Приобретение </a:t>
            </a:r>
            <a:r>
              <a:rPr>
                <a:latin typeface="Times New Roman" pitchFamily="18" charset="0"/>
                <a:cs typeface="Times New Roman" pitchFamily="18" charset="0"/>
              </a:rPr>
              <a:t>обучающимися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практических навыков </a:t>
            </a:r>
            <a:r>
              <a:rPr>
                <a:latin typeface="Times New Roman" pitchFamily="18" charset="0"/>
                <a:cs typeface="Times New Roman" pitchFamily="18" charset="0"/>
              </a:rPr>
              <a:t>в области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создания </a:t>
            </a:r>
            <a:r>
              <a:rPr>
                <a:latin typeface="Times New Roman" pitchFamily="18" charset="0"/>
                <a:cs typeface="Times New Roman" pitchFamily="18" charset="0"/>
              </a:rPr>
              <a:t>инновационной продукции, проектирования технологичного изделия.  </a:t>
            </a:r>
            <a:r>
              <a:rPr smtClean="0">
                <a:latin typeface="Times New Roman" pitchFamily="18" charset="0"/>
                <a:cs typeface="Times New Roman" pitchFamily="18" charset="0"/>
              </a:rPr>
              <a:t>Профориентация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dirty="0"/>
          </a:p>
          <a:p>
            <a:endParaRPr lang="en-US" dirty="0"/>
          </a:p>
        </p:txBody>
      </p:sp>
      <p:sp>
        <p:nvSpPr>
          <p:cNvPr id="65" name="Text Placeholder 64">
            <a:extLst>
              <a:ext uri="{FF2B5EF4-FFF2-40B4-BE49-F238E27FC236}">
                <a16:creationId xmlns="" xmlns:a16="http://schemas.microsoft.com/office/drawing/2014/main" id="{A4F6CC3E-02D0-93A6-54AA-369F7A03933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algn="just">
              <a:buNone/>
            </a:pPr>
            <a:r>
              <a:rPr dirty="0" smtClean="0">
                <a:latin typeface="Times New Roman" pitchFamily="18" charset="0"/>
                <a:cs typeface="Times New Roman" pitchFamily="18" charset="0"/>
              </a:rPr>
              <a:t>		Приобретении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обучающимися практических навыков в области определения  потребительской ниши товаров, прогнозирования запросов потребителей, создания инновационной продукции, проектирования технологичного 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изделия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с использованием  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принтера, интернет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ресурсов и т.п.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6" name="Text Placeholder 65">
            <a:extLst>
              <a:ext uri="{FF2B5EF4-FFF2-40B4-BE49-F238E27FC236}">
                <a16:creationId xmlns="" xmlns:a16="http://schemas.microsoft.com/office/drawing/2014/main" id="{C92E55F2-0F97-1F92-38A8-C76CE634F5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just">
              <a:buNone/>
            </a:pPr>
            <a:r>
              <a:rPr dirty="0" smtClean="0">
                <a:latin typeface="Times New Roman" pitchFamily="18" charset="0"/>
                <a:cs typeface="Times New Roman" pitchFamily="18" charset="0"/>
              </a:rPr>
              <a:t> 		Навыки приобретенные  на занятиях позволяют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школьникам занимать призовые места в конкурсах на всех уровнях. 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Обучающийся объединения является победителем конкурса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по Северо-Западному федеральному округу «Труд. Профессия». 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Placeholder 59">
            <a:extLst>
              <a:ext uri="{FF2B5EF4-FFF2-40B4-BE49-F238E27FC236}">
                <a16:creationId xmlns="" xmlns:a16="http://schemas.microsoft.com/office/drawing/2014/main" id="{B3E2F51B-91AE-0630-9A69-B727FD6A8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97849" y="451384"/>
            <a:ext cx="2598944" cy="955385"/>
          </a:xfrm>
        </p:spPr>
        <p:txBody>
          <a:bodyPr/>
          <a:lstStyle/>
          <a:p>
            <a:r>
              <a:rPr smtClean="0"/>
              <a:t>Муниципальное автономное общеобразовательное учреждение "Основная школа д.Федорково" Парфинского муниципального района</a:t>
            </a:r>
            <a:endParaRPr lang="en-US" dirty="0"/>
          </a:p>
        </p:txBody>
      </p:sp>
      <p:sp>
        <p:nvSpPr>
          <p:cNvPr id="61" name="Text Placeholder 60">
            <a:extLst>
              <a:ext uri="{FF2B5EF4-FFF2-40B4-BE49-F238E27FC236}">
                <a16:creationId xmlns="" xmlns:a16="http://schemas.microsoft.com/office/drawing/2014/main" id="{BAF3CE51-FA98-0817-EB2E-C5800A5D6C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/>
              <a:t>Цифровой, гуманитарный профиль</a:t>
            </a:r>
            <a:endParaRPr lang="en-US" dirty="0"/>
          </a:p>
        </p:txBody>
      </p:sp>
      <p:pic>
        <p:nvPicPr>
          <p:cNvPr id="19" name="Рисунок 18" descr="tochka-rosta.jpg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/>
          <a:stretch>
            <a:fillRect/>
          </a:stretch>
        </p:blipFill>
        <p:spPr>
          <a:xfrm>
            <a:off x="1705709" y="2753984"/>
            <a:ext cx="1612344" cy="1310029"/>
          </a:xfrm>
        </p:spPr>
      </p:pic>
    </p:spTree>
    <p:extLst>
      <p:ext uri="{BB962C8B-B14F-4D97-AF65-F5344CB8AC3E}">
        <p14:creationId xmlns:p14="http://schemas.microsoft.com/office/powerpoint/2010/main" val="1981412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Технологические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h-mixejkovskaya-r66.gosweb.gosuslugi.ru/netcat_files/69/1701/W5tJsVh1CeRwh0DmGDt0ody3w6Ju7lBKYR60gVI6TDzz28S7QIYw6zWLqS2s6Xw4DzKzB9IZ1h_WvqvQcmv_HCC3_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1" b="1376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1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71">
            <a:extLst>
              <a:ext uri="{FF2B5EF4-FFF2-40B4-BE49-F238E27FC236}">
                <a16:creationId xmlns:a16="http://schemas.microsoft.com/office/drawing/2014/main" xmlns="" id="{E0319617-B278-D2DA-4D65-FEC51AF80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Константинова Елена Анатольевна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lenok.kons@yandex.ru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Моб. Телефон - 89116369466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xmlns="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объединение технической направленности «Народные росписи России» (прикладные технологии)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xmlns="" id="{AE0A2160-15F3-F000-DE9D-85D5F9C461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комфортных условий для приобретения обучающимися навыков народной росписи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xmlns="" id="{092EDE48-CB42-664C-5EB5-3A5B65F9B0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53386" y="3911670"/>
            <a:ext cx="4077375" cy="10687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- создание комфортных условий для приобретения обучающимися навыков народной росписи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внедрения – 1. Организация деятельности творческого объединения на основе ЦО Точка роста.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Осуществление регулярного мониторинга хода и результатов реализации практики.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информационных систем, позволяющих автоматизировать подготовку занятий, снизить трудозатраты.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ресурсы – использование в работе инструментария ТР (ручной и электрический лобзик, клеевой пистолет, электродрель).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Оргструктуры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персонал, необходимый для применения практики.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Финансовые ресурсы, необходимые для применения практики.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Внешние подрядчики, необходимые для применения практики.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xmlns="" id="{4FDC16E8-528D-E98D-A958-B92903E5C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53386" y="5330362"/>
            <a:ext cx="4077375" cy="1068736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результативного опыта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участниками объединения навыков народной росписи.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Региональным Компонентом и его практическое применение.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по системе Наставничества: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Учитель-учитель – проведение мастер-классов по мотивам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Угловской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пальцевой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прялочной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росписи для преподавателей: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Мошенской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 искусств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Райцевой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И.С., Гимназии №3 г. Великий Новгород Полуяновой Ю.В., ДШИ Красносельского района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г.Санкт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-Петербурга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Фирстовой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Т.С.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Учитель-ученик – проведение МК по мотивам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Угловской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пальцевой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прялочной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росписи для обучающихся 5 классов (в рамках предмета ИЗО), участников объединения, для групп обучающихся из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с.Мошенское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г.Великого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Новгорода,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г.Санкт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-Петербурга.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Ученик-ученик - проведение МК по мотивам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Угловской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пальцевой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прялочной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росписи участниками объединения для обучающихся-участников школьной научно-практической краеведческой конференции «Тепло родного дома».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региональном конкурсе «Наследники традиций» г. Великий Новгород (Дипломант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-Авдеева Ульяна, 7а класс, Лауреат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- Григорьева Оксана, 8 класс).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всероссийских дистанционных конкурсах: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(2 место) XVII Всероссийского конкурса для детей и молодежи "Достижения юных» (Григорьева Оксана, 8 класс);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(1 место) XVII Всероссийского конкурса для детей и молодежи "Достижения юных« Номинация: "Декоративно-прикладное творчество« Конкурсная работа: Роспись по ткани по мотивам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прялочных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росписей Батецкого района Новгородской области (Авдеева Ульяна, 7а класс);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(1 место) XI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Всероссийского конкурса для детей и молодежи «На взлёте» Номинация: "Декоративно-прикладное творчество». Конкурсная работа: «Декоративная доска по мотивам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прялочных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Новгородчины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Ольга, 5 а класс).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работ учеников и руководителя объединения на ежегодной выставке-распродаже 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Угловский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сувенир», посвящённой Дню Посёлка.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работ руководителя объединения Константиновой Е.А. на выставках: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Март-апрель 2023 года - «Росписи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Новгородчины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музей им. Н.Н. Миклухо-Маклая, г. Окуловка;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июня-16 сентября 2023 года – персональная выставка «Новое звучание росписей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Новгородчины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ДНТ г. Великий Новгород.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краеведческая работа на базе объединения – этнографические экспедиции в близлежащие деревни, с целью пополнения фонда образцов местных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прялочных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росписей.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A33E5E7-BCAF-4EBF-B984-20537B7930B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2" r="21092"/>
          <a:stretch>
            <a:fillRect/>
          </a:stretch>
        </p:blipFill>
        <p:spPr/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C047486-D553-4E83-97D6-B4988CF2B83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r="10082"/>
          <a:stretch>
            <a:fillRect/>
          </a:stretch>
        </p:blipFill>
        <p:spPr>
          <a:xfrm>
            <a:off x="724391" y="1219517"/>
            <a:ext cx="1664775" cy="1793493"/>
          </a:xfrm>
        </p:spPr>
      </p:pic>
      <p:sp>
        <p:nvSpPr>
          <p:cNvPr id="70" name="Text Placeholder 69">
            <a:extLst>
              <a:ext uri="{FF2B5EF4-FFF2-40B4-BE49-F238E27FC236}">
                <a16:creationId xmlns:a16="http://schemas.microsoft.com/office/drawing/2014/main" xmlns="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«Средняя школа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п.Угловка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xmlns="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/>
              <a:t>Техническая 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965BF4-3DAE-4D17-BA7B-C7B6955044D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r="17758"/>
          <a:stretch>
            <a:fillRect/>
          </a:stretch>
        </p:blipFill>
        <p:spPr>
          <a:xfrm>
            <a:off x="1938347" y="2890725"/>
            <a:ext cx="977722" cy="1056863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9061C74-477C-450C-99B2-78172B9253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8" b="13678"/>
          <a:stretch>
            <a:fillRect/>
          </a:stretch>
        </p:blipFill>
        <p:spPr/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44B6297-8CF0-4AA9-B952-C59C0FEB39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b="4010"/>
          <a:stretch>
            <a:fillRect/>
          </a:stretch>
        </p:blipFill>
        <p:spPr/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2FE787-10A6-48B2-B4A4-819001C6F53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r="12566"/>
          <a:stretch>
            <a:fillRect/>
          </a:stretch>
        </p:blipFill>
        <p:spPr/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9E9D710-00CB-4A58-AE6F-E91194932DC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2698"/>
          <a:stretch>
            <a:fillRect/>
          </a:stretch>
        </p:blipFill>
        <p:spPr>
          <a:xfrm>
            <a:off x="2502589" y="3808698"/>
            <a:ext cx="1659187" cy="1805571"/>
          </a:xfrm>
        </p:spPr>
      </p:pic>
    </p:spTree>
    <p:extLst>
      <p:ext uri="{BB962C8B-B14F-4D97-AF65-F5344CB8AC3E}">
        <p14:creationId xmlns:p14="http://schemas.microsoft.com/office/powerpoint/2010/main" val="2721472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71">
            <a:extLst>
              <a:ext uri="{FF2B5EF4-FFF2-40B4-BE49-F238E27FC236}">
                <a16:creationId xmlns:a16="http://schemas.microsoft.com/office/drawing/2014/main" xmlns="" id="{E0319617-B278-D2DA-4D65-FEC51AF804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 smtClean="0"/>
              <a:t>Южанина Елена Павловна, учитель технологии</a:t>
            </a:r>
          </a:p>
          <a:p>
            <a:r>
              <a:rPr lang="ru-RU" dirty="0" smtClean="0"/>
              <a:t>9216991399</a:t>
            </a:r>
          </a:p>
          <a:p>
            <a:r>
              <a:rPr lang="en-US" dirty="0">
                <a:solidFill>
                  <a:srgbClr val="999999"/>
                </a:solidFill>
                <a:latin typeface="YS Text"/>
              </a:rPr>
              <a:t>yuzhanina_elena@mail.ru</a:t>
            </a:r>
            <a:endParaRPr lang="ru-RU" dirty="0" smtClean="0"/>
          </a:p>
          <a:p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xmlns="" id="{9D54817F-E29E-9E9F-4916-DB7319EAFF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smtClean="0"/>
              <a:t>Моделирование швейных изделий. Обработка швейных изделий.</a:t>
            </a:r>
            <a:endParaRPr lang="en-US" dirty="0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xmlns="" id="{AE0A2160-15F3-F000-DE9D-85D5F9C461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dirty="0" smtClean="0"/>
              <a:t>Владеть инновационными технологиями и создавать значимые модели и проекты.</a:t>
            </a:r>
            <a:endParaRPr lang="en-US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xmlns="" id="{092EDE48-CB42-664C-5EB5-3A5B65F9B0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оснащение 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оборудованием, средствами обучения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изучения (в </a:t>
            </a:r>
            <a:r>
              <a:rPr lang="ru-RU" dirty="0" err="1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томчисле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экспериментального) предметов, курсов, дисциплин (модулей) естественно-научной 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технологической направленностей;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компьютерным и иным оборудованием.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xmlns="" id="{4FDC16E8-528D-E98D-A958-B92903E5C5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Ежегодно обучающиеся 7- 9 классов принимают участие во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Всероссийской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олимпиаде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школьников по технологии и занимают призовые места на муниципальном и региональном уровне. Так же наши обучающиеся принимают участие в фестивале «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Новгородские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дарования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и занимают призовые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" b="150"/>
          <a:stretch>
            <a:fillRect/>
          </a:stretch>
        </p:blipFill>
        <p:spPr/>
      </p:pic>
      <p:pic>
        <p:nvPicPr>
          <p:cNvPr id="3" name="Рисунок 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5" b="12475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r="11571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2698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4" b="12434"/>
          <a:stretch>
            <a:fillRect/>
          </a:stretch>
        </p:blipFill>
        <p:spPr/>
      </p:pic>
      <p:pic>
        <p:nvPicPr>
          <p:cNvPr id="4" name="Рисунок 3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" b="1192"/>
          <a:stretch>
            <a:fillRect/>
          </a:stretch>
        </p:blipFill>
        <p:spPr/>
      </p:pic>
      <p:pic>
        <p:nvPicPr>
          <p:cNvPr id="2" name="Рисунок 1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4" b="12574"/>
          <a:stretch>
            <a:fillRect/>
          </a:stretch>
        </p:blipFill>
        <p:spPr/>
      </p:pic>
      <p:sp>
        <p:nvSpPr>
          <p:cNvPr id="70" name="Text Placeholder 69">
            <a:extLst>
              <a:ext uri="{FF2B5EF4-FFF2-40B4-BE49-F238E27FC236}">
                <a16:creationId xmlns:a16="http://schemas.microsoft.com/office/drawing/2014/main" xmlns="" id="{A092FC6E-4760-FB54-3237-40C081580A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 smtClean="0"/>
              <a:t>МАОУ «</a:t>
            </a:r>
            <a:r>
              <a:rPr lang="ru-RU" dirty="0" err="1" smtClean="0"/>
              <a:t>Кневицкая</a:t>
            </a:r>
            <a:r>
              <a:rPr lang="ru-RU" dirty="0" smtClean="0"/>
              <a:t> основная школа»</a:t>
            </a:r>
            <a:endParaRPr lang="en-US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xmlns="" id="{2AEAA1F3-5A89-23B5-36E3-D646E50D12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smtClean="0"/>
              <a:t> технологическая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1920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сновные 3_Пусто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3555</Words>
  <Application>Microsoft Office PowerPoint</Application>
  <PresentationFormat>Экран (4:3)</PresentationFormat>
  <Paragraphs>312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Основные 3_Пустой слайд</vt:lpstr>
      <vt:lpstr>Презентация PowerPoint</vt:lpstr>
      <vt:lpstr>Цифровые 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Технологические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Естественно-научнные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Точки роста</dc:title>
  <dc:creator>mvideo</dc:creator>
  <cp:lastModifiedBy>mvideo</cp:lastModifiedBy>
  <cp:revision>6</cp:revision>
  <dcterms:created xsi:type="dcterms:W3CDTF">2024-07-04T19:36:34Z</dcterms:created>
  <dcterms:modified xsi:type="dcterms:W3CDTF">2024-07-04T20:40:54Z</dcterms:modified>
</cp:coreProperties>
</file>