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70" r:id="rId5"/>
    <p:sldId id="271" r:id="rId6"/>
    <p:sldId id="272" r:id="rId7"/>
    <p:sldId id="273" r:id="rId8"/>
    <p:sldId id="280" r:id="rId9"/>
    <p:sldId id="274" r:id="rId10"/>
    <p:sldId id="275" r:id="rId11"/>
    <p:sldId id="276" r:id="rId12"/>
    <p:sldId id="278" r:id="rId13"/>
    <p:sldId id="259" r:id="rId14"/>
    <p:sldId id="260" r:id="rId15"/>
    <p:sldId id="261" r:id="rId16"/>
    <p:sldId id="262" r:id="rId17"/>
    <p:sldId id="265" r:id="rId18"/>
    <p:sldId id="266" r:id="rId19"/>
    <p:sldId id="267" r:id="rId20"/>
    <p:sldId id="268" r:id="rId21"/>
    <p:sldId id="269" r:id="rId22"/>
    <p:sldId id="28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00" autoAdjust="0"/>
  </p:normalViewPr>
  <p:slideViewPr>
    <p:cSldViewPr snapToGrid="0">
      <p:cViewPr varScale="1">
        <p:scale>
          <a:sx n="79" d="100"/>
          <a:sy n="79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D7B4F-1899-40AA-BBF1-14FDAB7C3F13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0C195-59CF-476E-A761-B33F4CBF8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1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E1530-6032-8BC2-1A12-C964BB044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B98470-1E65-904E-4224-402F95220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46B04A-030B-1B39-5965-84336C54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129B9F-17E6-EAF4-653B-881BBC2B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F7A23E-4BE1-7916-0C1E-5E0A1A48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2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C3661-296E-FFDF-A857-6E13ACA7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F6657E-FDF2-3816-E12C-15F9699D3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7D651D-2FFA-4F53-ABDD-BEAEB5ED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2AA1D-5DED-E917-1083-33119869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F99E04-C352-DA8F-E8E2-E9812E00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21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0A4D4B-8E23-CE49-8E51-39192DD50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917981-4930-6840-27F4-8049676B6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462317-7E4E-F7F7-65E5-6A4A8CFF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378CE-820A-9EAC-0D47-7018876D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589B75-2EC9-04F6-F982-6458F539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9196F-D099-686E-ABCF-897B349E5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AC5ECE-32C4-B594-A1C0-9CD1DF28E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1E3F4A-DD29-A5A3-2662-4734F5F0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82C6F-88B2-9204-EF9C-E4C173E6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76D2F8-CE95-E241-C3D1-7A92ACB4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24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25CBA-7834-0ECB-CA78-CE6D878E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42C935-D7B8-C78A-62A6-45D558FD8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0F159-C4E5-1F03-1312-95A24499A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41D741-3033-48FC-DB9F-23A6BC65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B92EF-73DF-42A0-0005-C6A263D8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4F6B1-828C-09CD-1E7C-46D36BAE9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46EE4-384D-3EFB-1902-4FAE83F67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ABF852-32E4-CCAF-0E2A-2D1C5E441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AA8EEA-2F8F-2291-A7C1-5290B41E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D57FDE-FF66-943D-9879-DB9555A4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9605A2-FA02-F565-8DF2-9864D745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04E10-E378-F3D0-1D5E-2FED15E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52B460-6F19-02DC-E006-45066D684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11D679-5D70-C027-3D14-FA1514E46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9DC04D-02B1-B386-2BF6-E47C3C29D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2279BC-152F-D86A-F22D-56D1C89A9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736CFA-B62F-9E17-2F5C-916BA45B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731A18-ABFF-E5A3-7022-8AD231FC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0D8BC4-71DC-5595-4C6E-4D2C7676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5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F032C-1C86-FFFF-CF89-90601F93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3881CA-7104-1A76-C49E-21D322E0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22B654-4357-C252-477A-140B1EF0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130D7E-08D9-2463-C71F-97E78019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4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469F6A-A200-9C72-776E-50627DC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9D97BA-1574-59E4-E0F3-F4F4328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175995-9803-921C-13F0-8EEBFB0A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650BD-7187-440B-4087-54DC5D20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04C04-2DFC-C438-CC56-6C5E8A006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BE3674-7374-598C-581C-760DC5407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B87B4F-64AA-013F-159B-3F01710A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BD2FD7-AA88-6302-6B5F-92CFE701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04E6D9-F9EF-5C12-D912-6AC49D9C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6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5630C-A464-18D5-1C79-B303CB35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D5856B-362E-6504-6CCB-8FF67CE57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B9572B-D8BE-63F3-CE7C-2B5C4466E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AA01B3-22C5-F23B-D12A-BBDB15EA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B05E77-77D6-9171-21E7-BB9ED4DD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63EED7-D4EC-1BDF-BCD3-F68204C4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7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96FD3-4FA7-5F54-9FAB-1DA989CA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1245BF-671F-777D-9006-4F2E6FB70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A11023-5460-3409-8A20-D8BB0F110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1B68-FC02-4C81-8B55-60E3DF79C67F}" type="datetimeFigureOut">
              <a:rPr lang="ru-RU" smtClean="0"/>
              <a:t>06.07.2023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42FE0F-C29A-C495-3033-A483CF16B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DBCB-D9DE-159F-32E6-C4A99F4C3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9C3-A13D-4A45-B781-897FD20C6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4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3AZWh2W7VtDSHLJ0qFB6R6vDR0CEF_6E/view" TargetMode="External"/><Relationship Id="rId2" Type="http://schemas.openxmlformats.org/officeDocument/2006/relationships/hyperlink" Target="https://smp.edu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C67EF-A97D-EA25-3BDE-4171620C5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России»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6CB007B-1DCA-D8BC-5A87-B1D483C65D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40496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57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82614-56F6-5F3D-8653-126094A63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7F175-5288-3C87-9283-1720A298D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25" y="1509822"/>
            <a:ext cx="10963924" cy="521437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«Учитель. Школьная команда»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A8536FF-0C18-3306-D28E-EDC5C1B14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402"/>
              </p:ext>
            </p:extLst>
          </p:nvPr>
        </p:nvGraphicFramePr>
        <p:xfrm>
          <a:off x="585925" y="2062718"/>
          <a:ext cx="10963924" cy="443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1069">
                  <a:extLst>
                    <a:ext uri="{9D8B030D-6E8A-4147-A177-3AD203B41FA5}">
                      <a16:colId xmlns:a16="http://schemas.microsoft.com/office/drawing/2014/main" val="1786919141"/>
                    </a:ext>
                  </a:extLst>
                </a:gridCol>
                <a:gridCol w="7412855">
                  <a:extLst>
                    <a:ext uri="{9D8B030D-6E8A-4147-A177-3AD203B41FA5}">
                      <a16:colId xmlns:a16="http://schemas.microsoft.com/office/drawing/2014/main" val="866675379"/>
                    </a:ext>
                  </a:extLst>
                </a:gridCol>
              </a:tblGrid>
              <a:tr h="104444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сопровождение педагогических кадров. Система наставничества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наставничества (положение о наставничестве, дорожная карта о его реализации, приказы)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023069"/>
                  </a:ext>
                </a:extLst>
              </a:tr>
              <a:tr h="1044449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методических объединений / кафедр / методических советов учителей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488300"/>
                  </a:ext>
                </a:extLst>
              </a:tr>
              <a:tr h="1044449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методических объединений / кафедр / методических советов классных руководителей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327338"/>
                  </a:ext>
                </a:extLst>
              </a:tr>
              <a:tr h="129681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повышение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обучение по программам повышения квалификации, размещенным в Федеральном реестре дополнительных профессиональных программ педагогического образования (за три последних года)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312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5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7B9FA-D5E1-25E9-0A40-51284C75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84059-3647-FE6B-2C0E-8C53BEBA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541721"/>
            <a:ext cx="11132598" cy="463524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«Школьный климат»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BEDB86-32E1-25A3-F3D5-9398BD8E1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28143"/>
              </p:ext>
            </p:extLst>
          </p:nvPr>
        </p:nvGraphicFramePr>
        <p:xfrm>
          <a:off x="683581" y="2090054"/>
          <a:ext cx="11132598" cy="4635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765">
                  <a:extLst>
                    <a:ext uri="{9D8B030D-6E8A-4147-A177-3AD203B41FA5}">
                      <a16:colId xmlns:a16="http://schemas.microsoft.com/office/drawing/2014/main" val="929127111"/>
                    </a:ext>
                  </a:extLst>
                </a:gridCol>
                <a:gridCol w="7341833">
                  <a:extLst>
                    <a:ext uri="{9D8B030D-6E8A-4147-A177-3AD203B41FA5}">
                      <a16:colId xmlns:a16="http://schemas.microsoft.com/office/drawing/2014/main" val="152455336"/>
                    </a:ext>
                  </a:extLst>
                </a:gridCol>
              </a:tblGrid>
              <a:tr h="103986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психолого-педагогического сопровождения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общеобразовательной организации педагога психолога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72872"/>
                  </a:ext>
                </a:extLst>
              </a:tr>
              <a:tr h="1872074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общеобразовательных организаций, принявших участие в социально психологическом тестировании на выявление рисков употребления наркотических средств и психотропных веществ, в общей численности обучающихся общеобразовательных организаций, которые могли принять участие в данном тестировании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995967"/>
                  </a:ext>
                </a:extLst>
              </a:tr>
              <a:tr h="172330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психологически благоприятного школьного климата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психолого-педагогической помощи целевым группам обучающихся (испытывающим трудности в обучении; находящимся в трудной жизненной ситуации; детям-сиротам и детям, оставшимся без попечения родителей; обучающимся с ОВЗ и (или) инвалидностью; одаренным детям)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3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39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A4F90-A1B3-F577-73DF-6988F698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04" y="397363"/>
            <a:ext cx="10515600" cy="45162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0D40B-3BFB-5F8A-0600-13176F02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932155"/>
            <a:ext cx="11768694" cy="52448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среда»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A06FD18-4EBD-BD6A-56D0-4EC072240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25877"/>
              </p:ext>
            </p:extLst>
          </p:nvPr>
        </p:nvGraphicFramePr>
        <p:xfrm>
          <a:off x="233916" y="1407638"/>
          <a:ext cx="11768694" cy="50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372">
                  <a:extLst>
                    <a:ext uri="{9D8B030D-6E8A-4147-A177-3AD203B41FA5}">
                      <a16:colId xmlns:a16="http://schemas.microsoft.com/office/drawing/2014/main" val="4008096580"/>
                    </a:ext>
                  </a:extLst>
                </a:gridCol>
                <a:gridCol w="8174322">
                  <a:extLst>
                    <a:ext uri="{9D8B030D-6E8A-4147-A177-3AD203B41FA5}">
                      <a16:colId xmlns:a16="http://schemas.microsoft.com/office/drawing/2014/main" val="3385843122"/>
                    </a:ext>
                  </a:extLst>
                </a:gridCol>
              </a:tblGrid>
              <a:tr h="86472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ЦОС (поддержка всех активностей)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актов (далее ‒ ЛА) образовательной организации, регламентирующих ограничения использования мобильных телефонов обучающимися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376607"/>
                  </a:ext>
                </a:extLst>
              </a:tr>
              <a:tr h="649635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Подключение образовательной организации к высокоскоростному интернету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565183"/>
                  </a:ext>
                </a:extLst>
              </a:tr>
              <a:tr h="649635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безопасного доступа к информационно-коммуникационной сети Интернет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20933"/>
                  </a:ext>
                </a:extLst>
              </a:tr>
              <a:tr h="16429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федеральной государственной информационной системы «Моя школа», в том числе верифицированного цифрового образовательного контента, при реализации основных общеобразовательных программ в соответствии с Методическими рекомендациями Федерального института цифровой трансформации в сфере образования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32006"/>
                  </a:ext>
                </a:extLst>
              </a:tr>
              <a:tr h="1124146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Информационно-коммуникационная отсутствие регистрации образовательной организации 0 33 Концепция – 03 образовательная платформа «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Сферум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(«критический» показатель) 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93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14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C34FC-08C6-C0AA-BA23-F17B7FFA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1104"/>
            <a:ext cx="11128899" cy="73152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самодиагностики общеобразовательных организаций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188F2-5EF8-C72E-D366-DDC60AD39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032"/>
            <a:ext cx="10515600" cy="4396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Приняли участие в самодиагностике </a:t>
            </a:r>
            <a:r>
              <a:rPr lang="ru-RU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муниципальный район и городской округ г. Великий Новгород.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– 22, что составило 100 % от 135 муниципальных общеобразовательных организаций, без учёта филиалов</a:t>
            </a:r>
          </a:p>
          <a:p>
            <a:pPr marL="0" indent="0">
              <a:buNone/>
            </a:pP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базового – 3% (4 школы)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– 33% (44 школы)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– 57% (78 школ)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– 7% (9 школ)</a:t>
            </a:r>
          </a:p>
        </p:txBody>
      </p:sp>
    </p:spTree>
    <p:extLst>
      <p:ext uri="{BB962C8B-B14F-4D97-AF65-F5344CB8AC3E}">
        <p14:creationId xmlns:p14="http://schemas.microsoft.com/office/powerpoint/2010/main" val="1845631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1E196-D2E6-37B3-A5E3-D88F4547E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9596"/>
            <a:ext cx="11128899" cy="532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ниже базового уровня – 3% (4 школы)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ниже 72 баллов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CEDFA5-751B-4B47-D38D-DA0CEAC1C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465"/>
            <a:ext cx="10515600" cy="47504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Маловишерский муниципальный район</a:t>
            </a: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«ОШ д. Подгорное» (52 балла)</a:t>
            </a:r>
          </a:p>
          <a:p>
            <a:pPr marL="0" indent="0">
              <a:buNone/>
            </a:pPr>
            <a:endParaRPr lang="ru-RU" sz="24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Боровичский муниципальный район</a:t>
            </a: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МБОУСОШ д. </a:t>
            </a:r>
            <a:r>
              <a:rPr lang="ru-RU" sz="24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Перелучи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(58 баллов) </a:t>
            </a:r>
          </a:p>
          <a:p>
            <a:pPr marL="0" indent="0">
              <a:buNone/>
            </a:pPr>
            <a:endParaRPr lang="ru-RU" sz="24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Окуловский муниципальный район</a:t>
            </a: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«Основная общеобразовательная школа д. </a:t>
            </a:r>
            <a:r>
              <a:rPr lang="ru-RU" sz="24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Боровно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(66 баллов)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Чудовский  муниципальный район</a:t>
            </a:r>
          </a:p>
          <a:p>
            <a:pPr marL="0" indent="0">
              <a:buNone/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«НОШ№6» (71 балл)   </a:t>
            </a:r>
          </a:p>
          <a:p>
            <a:pPr marL="0" indent="0">
              <a:buNone/>
            </a:pPr>
            <a:endParaRPr lang="ru-RU" sz="18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45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F2C52-608C-4E90-E609-79AEE86C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5450"/>
          </a:xfrm>
        </p:spPr>
        <p:txBody>
          <a:bodyPr>
            <a:noAutofit/>
          </a:bodyPr>
          <a:lstStyle/>
          <a:p>
            <a:pPr marL="0" indent="0" algn="ctr"/>
            <a:r>
              <a:rPr lang="ru-RU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Маловишерский муниципальный район</a:t>
            </a:r>
            <a:br>
              <a:rPr lang="ru-RU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«ОШ д. Подгорное» (52 балла)</a:t>
            </a:r>
            <a:br>
              <a:rPr lang="ru-RU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34197A-C510-17DC-C749-B8808F0A5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5139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Магистральные направления: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«Творчество».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Нет охвата дополнительным образованием и участия в конкурсах, фестивалях, олимпиадах. Не реализуются дополнительные программы, нет технологических кружков, в разделе «Школьные творческие объединения» - 0 баллов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советника по воспитанию и отсутствуют ученическое самоуправление, волонтёрское движение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«Учитель. Школьная команда».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методических объединений учителей и классных руководителей, обучения по повышению квалификации педработников по воспитанию, ЦОС и управленцев. Отсутствие участия педагогов в конкурсном движении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«Школьный климат».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реализуется организация психолого-педагогического сопровождения и благоприятного школьного климата</a:t>
            </a:r>
          </a:p>
        </p:txBody>
      </p:sp>
    </p:spTree>
    <p:extLst>
      <p:ext uri="{BB962C8B-B14F-4D97-AF65-F5344CB8AC3E}">
        <p14:creationId xmlns:p14="http://schemas.microsoft.com/office/powerpoint/2010/main" val="232768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FCA4A-FFD4-EB9D-8200-8D01EBD4D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464" y="328549"/>
            <a:ext cx="10515600" cy="1325563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Боровичский муниципальный район</a:t>
            </a:r>
            <a:br>
              <a:rPr lang="ru-RU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МБОУСОШ д. </a:t>
            </a:r>
            <a:r>
              <a:rPr lang="ru-RU" sz="4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Перелучи</a:t>
            </a:r>
            <a:r>
              <a:rPr lang="ru-RU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(58 баллов) </a:t>
            </a:r>
            <a:br>
              <a:rPr lang="ru-RU" sz="4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EA18C-CE95-74B5-CD28-0CE9BD02F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" y="1243584"/>
            <a:ext cx="11679936" cy="5462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Магистральные направления: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«Творчество».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обучающихся,  охваченных дополнительным образованием в 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общей численности обучающихся («критический» показатель), отсутствие школьных 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творческих объединений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«Воспитание».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советника по воспитанию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«Профориентация».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базового уровня не хватает 1 балла – ввести посещение экскурсий на предприятия или кружки, секции, направленные на профориентацию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«Учитель. Школьная команда».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базового уровня не хватает 1 балла – пройти обучение по программам повышения квалификации по ЦОС, в сфере воспитания, по программам дополнительного профессионального образования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среда».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Отсутствие локальных актов </a:t>
            </a:r>
            <a:r>
              <a:rPr lang="ru-RU" sz="8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endParaRPr lang="ru-RU" sz="8000" spc="-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организации, регламентирующих ограничения использования мобильных телефонов обучающимися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(«критический» показатель)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017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87484-B152-B59A-1B0B-92EC49D0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0932"/>
            <a:ext cx="10515600" cy="669756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Окуловский муниципальный район</a:t>
            </a:r>
            <a:br>
              <a:rPr lang="ru-RU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«Основная общеобразовательная школа д. </a:t>
            </a:r>
            <a:r>
              <a:rPr lang="ru-RU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Боровно</a:t>
            </a:r>
            <a:r>
              <a:rPr lang="ru-RU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(66 баллов)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973FE-B962-7B2F-9B93-F08965C75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2367"/>
            <a:ext cx="10515600" cy="399459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Магистральные направления: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«Творчество».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реализуются «Школьные творческие объединения», дополнительные общеобразовательные программы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советника по воспитанию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" algn="just">
              <a:spcBef>
                <a:spcPts val="40"/>
              </a:spcBef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«Школьный климат».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общеобразовательной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педагога-</a:t>
            </a:r>
            <a:r>
              <a:rPr lang="ru-RU" sz="2400" spc="-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психолога («критический»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185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298F4-49AF-3FBB-20AF-86CA5678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ru-RU" sz="4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Чудовский  муниципальный район</a:t>
            </a:r>
            <a:br>
              <a:rPr lang="ru-RU" sz="4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«НОШ№6» (71 балл)   </a:t>
            </a:r>
            <a:br>
              <a:rPr lang="ru-RU" sz="4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313F6-9A54-5D32-DFDC-CF8E6A656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Магистральные направления: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советника по воспитанию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604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8AEF5-26E3-BD2A-8F98-E4CE10A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49" y="365125"/>
            <a:ext cx="11292397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(до123 баллов)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(от 124 баллов)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4DEDF-872E-AA1F-FA66-55A58A8A3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54" y="1690688"/>
            <a:ext cx="11227292" cy="4917375"/>
          </a:xfrm>
        </p:spPr>
        <p:txBody>
          <a:bodyPr>
            <a:noAutofit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Новгород: МАОУ «СОШ №4»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(120)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Боровичский район: МАОУ «СОШ с. Опеченский Посад» (123), МБОУ СОШ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д.Железково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(120)</a:t>
            </a: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Любытинский район: МАОУ «ЗОШ» (123), МАОУ «НСШ»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(123)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Окуловский район: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АОУ «СШ п. Котово»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(120),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«СШ п. Кулотино»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(122)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Новгородский район: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«Тесово-Нетыльская СОШ»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(121)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Мошенское: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«СШ д.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Ореховно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(123),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«СШ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с.Мошенское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(123)</a:t>
            </a:r>
          </a:p>
        </p:txBody>
      </p:sp>
    </p:spTree>
    <p:extLst>
      <p:ext uri="{BB962C8B-B14F-4D97-AF65-F5344CB8AC3E}">
        <p14:creationId xmlns:p14="http://schemas.microsoft.com/office/powerpoint/2010/main" val="92473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7E3FD-2937-13ED-CAEA-B75A9F99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направлений самодиагностики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1BF080-B874-44CD-A3BC-4AF7F04BF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5061640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«Знание»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«Воспитание»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«Здоровье»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«Профориентация»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«Творчество»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«Учитель. Школьная команда»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«Школьный климат»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«Образовательная среда»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 «Школа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России» </a:t>
            </a:r>
            <a:r>
              <a:rPr lang="ru-RU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https://smp.edu.ru/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разделе «О проекте», с Критериями и показателями самодиагностики на стр.14 –</a:t>
            </a:r>
            <a:r>
              <a:rPr lang="ru-RU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https://drive.google.com/file/d/13AZWh2W7VtDSHLJ0qFB6R6vDR0CEF_6E/view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87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54D9C-03F2-6AEA-1EA2-1C71B688A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(до 173 баллов)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(от 174 баллов)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B1B107-0E0A-33B8-5FA7-5F5CB29FE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Новгород: 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СОШ № 22»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(172), 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 2»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(170) 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'ИСТОК»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(167)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Валдайский район: МАОУ «СШ № 2 г. Валдай» (172)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Пестовский район: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«СШ д.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(167)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Боровичский район: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8 с УИМ и АЯ»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(163)</a:t>
            </a:r>
          </a:p>
        </p:txBody>
      </p:sp>
    </p:spTree>
    <p:extLst>
      <p:ext uri="{BB962C8B-B14F-4D97-AF65-F5344CB8AC3E}">
        <p14:creationId xmlns:p14="http://schemas.microsoft.com/office/powerpoint/2010/main" val="58559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D4901-F706-56E9-2FE5-5EE9D0FC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(174-210 баллов)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( 9 школ – 7%)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E3823-6A35-9C09-35FC-D78F2B886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68875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Новгород: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«Школа № 36»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(187) Знание. Творчество. Профориентация.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'НОВОСКУЛ»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(174) Творчество. Профориентация. Школьный климат.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2 С УГЛУБЛЕННЫМ ИЗУЧЕНИЕМ АНГЛИЙСКОГО ЯЗЫКА» (175) Профориентация. Образовательная среда.</a:t>
            </a: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Старорусский район: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«Гимназия» г. Старая Русса (190)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Знание. Профориентация.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Учитель. Школьная команда.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2»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(176) Знание. Творчество. Профориентация.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Боровичский район: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7»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(174) Творчество. Школьный климат. Образовательная среда.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Пестовский район: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«СШ № 1 имени Н. И. Кузнецова» г. Пестово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(182) Здоровье. Творчество. Воспитание. Профориентация. Школьный климат.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«СШ № 2» г. Пестово (199) Здоровье. Творчество. Учитель. Школьная команда.</a:t>
            </a: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Новгородский район:</a:t>
            </a:r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Пролетарская СОШ (178)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Профориентация. Школьный климат.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347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C5FE6-7642-D832-53AF-6F660947A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C2EB824-8CFF-AC04-2ED6-0F7611CF0E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2438400"/>
            <a:ext cx="5175504" cy="351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8B163-FED3-47B8-C60C-2A2D6CCD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95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уровням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2DFC3D48-8122-B5B7-837B-F9F2587AA2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152492"/>
              </p:ext>
            </p:extLst>
          </p:nvPr>
        </p:nvGraphicFramePr>
        <p:xfrm>
          <a:off x="257452" y="798991"/>
          <a:ext cx="11816179" cy="567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144">
                  <a:extLst>
                    <a:ext uri="{9D8B030D-6E8A-4147-A177-3AD203B41FA5}">
                      <a16:colId xmlns:a16="http://schemas.microsoft.com/office/drawing/2014/main" val="732595856"/>
                    </a:ext>
                  </a:extLst>
                </a:gridCol>
                <a:gridCol w="3099345">
                  <a:extLst>
                    <a:ext uri="{9D8B030D-6E8A-4147-A177-3AD203B41FA5}">
                      <a16:colId xmlns:a16="http://schemas.microsoft.com/office/drawing/2014/main" val="137346687"/>
                    </a:ext>
                  </a:extLst>
                </a:gridCol>
                <a:gridCol w="3099345">
                  <a:extLst>
                    <a:ext uri="{9D8B030D-6E8A-4147-A177-3AD203B41FA5}">
                      <a16:colId xmlns:a16="http://schemas.microsoft.com/office/drawing/2014/main" val="2958149812"/>
                    </a:ext>
                  </a:extLst>
                </a:gridCol>
                <a:gridCol w="3099345">
                  <a:extLst>
                    <a:ext uri="{9D8B030D-6E8A-4147-A177-3AD203B41FA5}">
                      <a16:colId xmlns:a16="http://schemas.microsoft.com/office/drawing/2014/main" val="164624482"/>
                    </a:ext>
                  </a:extLst>
                </a:gridCol>
              </a:tblGrid>
              <a:tr h="6459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Магистральное направление/ Ключевое условие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3219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17891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535274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09314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242702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32500"/>
                  </a:ext>
                </a:extLst>
              </a:tr>
              <a:tr h="48026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Учитель. Школьная команда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75869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климат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328608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50687"/>
                  </a:ext>
                </a:extLst>
              </a:tr>
              <a:tr h="233271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72‒123 Дополнительное условие: отсутствуют магистральные направления и ключевые условия, по которым набрано 0 баллов (если не выполнено, то школа соответствует уровню «ниже базового»)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124‒173 Дополнительное условие: по каждому магистральному направлению и каждому ключевому условию набрано не менее 50% баллов (если не выполнено, то школа соответствует базовому уровню)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174‒210 Дополнительное условие: по каждому магистральному направлению и каждому ключевому условию набрано не менее 50% баллов (если не выполнено, то школа соответствует среднему уровню)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71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28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BC408-7BF3-2E40-760B-5A9138A1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AEDF53-ABFB-CF35-BD98-FE28973AC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896646"/>
            <a:ext cx="10670219" cy="528031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«Знание»</a:t>
            </a:r>
          </a:p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653CA381-665B-E5FC-C485-F476DC5FF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32440"/>
              </p:ext>
            </p:extLst>
          </p:nvPr>
        </p:nvGraphicFramePr>
        <p:xfrm>
          <a:off x="683581" y="1428167"/>
          <a:ext cx="11070454" cy="516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87">
                  <a:extLst>
                    <a:ext uri="{9D8B030D-6E8A-4147-A177-3AD203B41FA5}">
                      <a16:colId xmlns:a16="http://schemas.microsoft.com/office/drawing/2014/main" val="776772521"/>
                    </a:ext>
                  </a:extLst>
                </a:gridCol>
                <a:gridCol w="7718767">
                  <a:extLst>
                    <a:ext uri="{9D8B030D-6E8A-4147-A177-3AD203B41FA5}">
                      <a16:colId xmlns:a16="http://schemas.microsoft.com/office/drawing/2014/main" val="3756317115"/>
                    </a:ext>
                  </a:extLst>
                </a:gridCol>
              </a:tblGrid>
              <a:tr h="53740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учебно-исследовательской и проектной деятельности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568145"/>
                  </a:ext>
                </a:extLst>
              </a:tr>
              <a:tr h="76772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учебных планов одного или нескольких профилей обучения и (или) индивидуальных учебных планов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196042"/>
                  </a:ext>
                </a:extLst>
              </a:tr>
              <a:tr h="76772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федеральных рабочих программ по учебным предметам (1‒11 классы) («критический» показатель) (с 1 сентября 2023 года)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606347"/>
                  </a:ext>
                </a:extLst>
              </a:tr>
              <a:tr h="122835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объективной внутренней системы оценки качества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и соблюдение требований локального акта, регламентирующего формы, порядок, периодичность текущего контроля успеваемости и промежуточной аттестации обучающихся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163527"/>
                  </a:ext>
                </a:extLst>
              </a:tr>
              <a:tr h="998035"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и соблюдение требований локального акта, регламентирующего внутреннюю систему оценки качества образования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10976"/>
                  </a:ext>
                </a:extLst>
              </a:tr>
              <a:tr h="65565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удовлетворения образовательных интересов и потребностей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рабочих программ курсов внеурочной деятельности, в том числе курса «Разговоры о важном»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917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2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738C5-3797-83D6-723C-A988B7D2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104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D95CB-B7A4-2026-2557-4DB9BEA70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720" y="1825625"/>
            <a:ext cx="11248008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«Здоровье»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B531277-9D18-5C6E-78B5-8C9755565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55973"/>
              </p:ext>
            </p:extLst>
          </p:nvPr>
        </p:nvGraphicFramePr>
        <p:xfrm>
          <a:off x="488272" y="2485748"/>
          <a:ext cx="1124800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004">
                  <a:extLst>
                    <a:ext uri="{9D8B030D-6E8A-4147-A177-3AD203B41FA5}">
                      <a16:colId xmlns:a16="http://schemas.microsoft.com/office/drawing/2014/main" val="3594845293"/>
                    </a:ext>
                  </a:extLst>
                </a:gridCol>
                <a:gridCol w="5624004">
                  <a:extLst>
                    <a:ext uri="{9D8B030D-6E8A-4147-A177-3AD203B41FA5}">
                      <a16:colId xmlns:a16="http://schemas.microsoft.com/office/drawing/2014/main" val="1146373636"/>
                    </a:ext>
                  </a:extLst>
                </a:gridCol>
              </a:tblGrid>
              <a:tr h="136822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Здоровьесберегающая среда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бесплатным горячим питанием учащихся начальных классов («критический» показатель для образовательных организаций, реализующих образовательные программы начального общего образования)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968961"/>
                  </a:ext>
                </a:extLst>
              </a:tr>
              <a:tr h="1368224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просветительской деятельности, направленной на формирование здорового образа жизни, профилактика табакокурения, употребления алкоголя и наркотических средств.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19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7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E75E5-D52D-CF71-972E-D9EAB947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94BCD-C055-B81D-A4EC-5DD353BA9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«Творчество»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6EEAFEF-15DF-39AD-FE23-78FE456D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01337"/>
              </p:ext>
            </p:extLst>
          </p:nvPr>
        </p:nvGraphicFramePr>
        <p:xfrm>
          <a:off x="838200" y="2424223"/>
          <a:ext cx="10515600" cy="299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340984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7422041"/>
                    </a:ext>
                  </a:extLst>
                </a:gridCol>
              </a:tblGrid>
              <a:tr h="1153223">
                <a:tc>
                  <a:txBody>
                    <a:bodyPr/>
                    <a:lstStyle/>
                    <a:p>
                      <a:r>
                        <a:rPr lang="ru-RU" dirty="0"/>
                        <a:t>Развитие талантов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Доля обучающихся, охваченных дополнительным образованием в общей численности обучающихся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1555"/>
                  </a:ext>
                </a:extLst>
              </a:tr>
              <a:tr h="184515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творческие объединения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школьных творческих объединений (школьный театр, школьный музей, школьный музыкальный коллектив, школьный медиацентр (телевидение, газета, журнал) и др.)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16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9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AC71C-1E4F-5852-92B4-0BC5FA41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0FBC39-AE45-3FDE-784E-CBF133C60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5" y="1511808"/>
            <a:ext cx="10972800" cy="488740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«Воспитание»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A9CA8C5-109E-091B-03B4-6578CEF8D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16125"/>
              </p:ext>
            </p:extLst>
          </p:nvPr>
        </p:nvGraphicFramePr>
        <p:xfrm>
          <a:off x="630315" y="2414725"/>
          <a:ext cx="10972800" cy="398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930">
                  <a:extLst>
                    <a:ext uri="{9D8B030D-6E8A-4147-A177-3AD203B41FA5}">
                      <a16:colId xmlns:a16="http://schemas.microsoft.com/office/drawing/2014/main" val="271904408"/>
                    </a:ext>
                  </a:extLst>
                </a:gridCol>
                <a:gridCol w="7048870">
                  <a:extLst>
                    <a:ext uri="{9D8B030D-6E8A-4147-A177-3AD203B41FA5}">
                      <a16:colId xmlns:a16="http://schemas.microsoft.com/office/drawing/2014/main" val="4222115783"/>
                    </a:ext>
                  </a:extLst>
                </a:gridCol>
              </a:tblGrid>
              <a:tr h="50976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воспитательной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государственных символов при обучении и воспитании («критический» показатель)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54531"/>
                  </a:ext>
                </a:extLst>
              </a:tr>
              <a:tr h="509768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рабочей программы воспитания, в том числе для обучающихся с ОВЗ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83512"/>
                  </a:ext>
                </a:extLst>
              </a:tr>
              <a:tr h="509768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календарного плана воспитательной работы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543138"/>
                  </a:ext>
                </a:extLst>
              </a:tr>
              <a:tr h="509768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Совета родителей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911555"/>
                  </a:ext>
                </a:extLst>
              </a:tr>
              <a:tr h="509768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советника директора по воспитанию и взаимодействию с детскими общественными объединениями («критический» показатель) (с 1 сентября 2023 года)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701451"/>
                  </a:ext>
                </a:extLst>
              </a:tr>
              <a:tr h="50976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Ученическое самоуправление, волонтерское движение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Совета обучающихся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023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566B-D655-F27E-4DB6-0BC0EA5B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должности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по воспитанию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018190-5138-5C63-E37F-20F7BB2DA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384"/>
            <a:ext cx="10963656" cy="49444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риказ Министерства образования Новгородской области от 29.05.2023 № 697  «Об утверждении списка образовательных организаций – участников проекта « Навигаторы детства 3.0» в рамках федерального проекта «Патриотическое воспитание граждан Российской Федерации» национального проекта «Образование» на 2023/2024 учебный год – 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общеобразовательных организаций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четырёх ОО советник по 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воспитанию по приказу– есть,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самодиагностике – нет: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kern="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«СШ № 6 им. </a:t>
            </a:r>
            <a:r>
              <a:rPr lang="ru-RU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Васюковича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 В.» г. Пестово (Пестовский муниципальный район)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«</a:t>
            </a:r>
            <a:r>
              <a:rPr lang="ru-RU" sz="2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Сырковская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 (Новгородский район)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ВСШ (Волотовский муниципальный район)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Марёвская средняя школа (Марёвский муниципальный округ)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24 общеобразовательных организациях советника по воспитанию по приказу - нет, по самодиагностике – есть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44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D4390-8A64-9DAA-5E1C-0B5FBD94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07AA5-426E-AB3F-5A06-F2A5A5C2F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4" y="1825625"/>
            <a:ext cx="11052698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«Профориентация»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BE7721F-865B-3630-CD8E-0091A2338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4872"/>
              </p:ext>
            </p:extLst>
          </p:nvPr>
        </p:nvGraphicFramePr>
        <p:xfrm>
          <a:off x="630314" y="2707690"/>
          <a:ext cx="11052698" cy="211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349">
                  <a:extLst>
                    <a:ext uri="{9D8B030D-6E8A-4147-A177-3AD203B41FA5}">
                      <a16:colId xmlns:a16="http://schemas.microsoft.com/office/drawing/2014/main" val="1205703672"/>
                    </a:ext>
                  </a:extLst>
                </a:gridCol>
                <a:gridCol w="5526349">
                  <a:extLst>
                    <a:ext uri="{9D8B030D-6E8A-4147-A177-3AD203B41FA5}">
                      <a16:colId xmlns:a16="http://schemas.microsoft.com/office/drawing/2014/main" val="743457868"/>
                    </a:ext>
                  </a:extLst>
                </a:gridCol>
              </a:tblGrid>
              <a:tr h="211288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выбора профессии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утвержденного календарного плана профориентационной деятельности в школе (в соответствии с календарным планом профориентационной деятельности, разработанным в субъекте РФ) («критический» показатель)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291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271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1935</Words>
  <Application>Microsoft Office PowerPoint</Application>
  <PresentationFormat>Широкоэкранный</PresentationFormat>
  <Paragraphs>206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Проект   «Школа Минпросвещения России»</vt:lpstr>
      <vt:lpstr>8 направлений самодиагностики</vt:lpstr>
      <vt:lpstr>Распределение по уровням</vt:lpstr>
      <vt:lpstr>Критические показатели</vt:lpstr>
      <vt:lpstr>Критические показатели</vt:lpstr>
      <vt:lpstr>Критические показатели</vt:lpstr>
      <vt:lpstr>Критические показатели</vt:lpstr>
      <vt:lpstr>Введение должности  Советник по воспитанию</vt:lpstr>
      <vt:lpstr>Критические показатели</vt:lpstr>
      <vt:lpstr>Критические показатели</vt:lpstr>
      <vt:lpstr>Критические показатели</vt:lpstr>
      <vt:lpstr>Критические показатели</vt:lpstr>
      <vt:lpstr>Итоги самодиагностики общеобразовательных организаций</vt:lpstr>
      <vt:lpstr>ОО ниже базового уровня – 3% (4 школы)  Показатель ниже 72 баллов</vt:lpstr>
      <vt:lpstr>Маловишерский муниципальный район МБОУ «ОШ д. Подгорное» (52 балла) </vt:lpstr>
      <vt:lpstr>Боровичский муниципальный район МБОУСОШ д. Перелучи (58 баллов)  </vt:lpstr>
      <vt:lpstr>Окуловский муниципальный район МАОУ «Основная общеобразовательная школа д. Боровно» (66 баллов)   </vt:lpstr>
      <vt:lpstr>Чудовский  муниципальный район МБОУ «НОШ№6» (71 балл)    </vt:lpstr>
      <vt:lpstr>Базовый (до123 баллов)  Средний (от 124 баллов)</vt:lpstr>
      <vt:lpstr>Средний (до 173 баллов) Высокий (от 174 баллов) </vt:lpstr>
      <vt:lpstr>Высокий уровень (174-210 баллов)  ( 9 школ – 7%)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«Школа Минпросвещения России»</dc:title>
  <dc:creator>ppe199</dc:creator>
  <cp:lastModifiedBy>ppe199</cp:lastModifiedBy>
  <cp:revision>63</cp:revision>
  <dcterms:created xsi:type="dcterms:W3CDTF">2023-07-05T09:53:39Z</dcterms:created>
  <dcterms:modified xsi:type="dcterms:W3CDTF">2023-07-06T09:04:01Z</dcterms:modified>
</cp:coreProperties>
</file>